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Lst>
  <p:sldSz cx="18288000" cy="10287000"/>
  <p:notesSz cx="6858000" cy="9144000"/>
  <p:embeddedFontLst>
    <p:embeddedFont>
      <p:font typeface="Shadows Into Light Two" charset="1" panose="02000506000000020004"/>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Sanchez" charset="1" panose="02000000000000000000"/>
      <p:regular r:id="rId11"/>
    </p:embeddedFont>
    <p:embeddedFont>
      <p:font typeface="Sanchez Italics" charset="1" panose="00000000000000000000"/>
      <p:regular r:id="rId12"/>
    </p:embeddedFont>
    <p:embeddedFont>
      <p:font typeface="Roboto" charset="1" panose="02000000000000000000"/>
      <p:regular r:id="rId13"/>
    </p:embeddedFont>
    <p:embeddedFont>
      <p:font typeface="Roboto Bold" charset="1" panose="02000000000000000000"/>
      <p:regular r:id="rId14"/>
    </p:embeddedFont>
    <p:embeddedFont>
      <p:font typeface="Roboto Italics" charset="1" panose="02000000000000000000"/>
      <p:regular r:id="rId15"/>
    </p:embeddedFont>
    <p:embeddedFont>
      <p:font typeface="Roboto Bold Italics" charset="1" panose="02000000000000000000"/>
      <p:regular r:id="rId16"/>
    </p:embeddedFont>
    <p:embeddedFont>
      <p:font typeface="Arial" charset="1" panose="020B0502020202020204"/>
      <p:regular r:id="rId17"/>
    </p:embeddedFont>
    <p:embeddedFont>
      <p:font typeface="Arial Bold" charset="1" panose="020B0802020202020204"/>
      <p:regular r:id="rId18"/>
    </p:embeddedFont>
    <p:embeddedFont>
      <p:font typeface="Arial Italics" charset="1" panose="020B0502020202090204"/>
      <p:regular r:id="rId19"/>
    </p:embeddedFont>
    <p:embeddedFont>
      <p:font typeface="Arial Bold Italics" charset="1" panose="020B08020202020902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slides/slide1.xml" Type="http://schemas.openxmlformats.org/officeDocument/2006/relationships/slide"/><Relationship Id="rId22" Target="slides/slide2.xml" Type="http://schemas.openxmlformats.org/officeDocument/2006/relationships/slide"/><Relationship Id="rId23" Target="slides/slide3.xml" Type="http://schemas.openxmlformats.org/officeDocument/2006/relationships/slide"/><Relationship Id="rId24" Target="slides/slide4.xml" Type="http://schemas.openxmlformats.org/officeDocument/2006/relationships/slide"/><Relationship Id="rId25" Target="slides/slide5.xml" Type="http://schemas.openxmlformats.org/officeDocument/2006/relationships/slide"/><Relationship Id="rId26" Target="slides/slide6.xml" Type="http://schemas.openxmlformats.org/officeDocument/2006/relationships/slide"/><Relationship Id="rId27" Target="slides/slide7.xml" Type="http://schemas.openxmlformats.org/officeDocument/2006/relationships/slide"/><Relationship Id="rId28" Target="slides/slide8.xml" Type="http://schemas.openxmlformats.org/officeDocument/2006/relationships/slide"/><Relationship Id="rId29" Target="slides/slide9.xml" Type="http://schemas.openxmlformats.org/officeDocument/2006/relationships/slide"/><Relationship Id="rId3" Target="viewProps.xml" Type="http://schemas.openxmlformats.org/officeDocument/2006/relationships/viewProps"/><Relationship Id="rId30" Target="slides/slide10.xml" Type="http://schemas.openxmlformats.org/officeDocument/2006/relationships/slide"/><Relationship Id="rId31" Target="slides/slide11.xml" Type="http://schemas.openxmlformats.org/officeDocument/2006/relationships/slide"/><Relationship Id="rId32" Target="slides/slide12.xml" Type="http://schemas.openxmlformats.org/officeDocument/2006/relationships/slide"/><Relationship Id="rId33" Target="slides/slide13.xml" Type="http://schemas.openxmlformats.org/officeDocument/2006/relationships/slide"/><Relationship Id="rId34" Target="slides/slide14.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15" Target="../media/image14.pn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png" Type="http://schemas.openxmlformats.org/officeDocument/2006/relationships/image"/><Relationship Id="rId13" Target="../media/image12.png" Type="http://schemas.openxmlformats.org/officeDocument/2006/relationships/image"/><Relationship Id="rId14" Target="../media/image13.png" Type="http://schemas.openxmlformats.org/officeDocument/2006/relationships/image"/><Relationship Id="rId15" Target="../media/image14.pn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8.pn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5.png" Type="http://schemas.openxmlformats.org/officeDocument/2006/relationships/image"/><Relationship Id="rId5" Target="../media/image20.png" Type="http://schemas.openxmlformats.org/officeDocument/2006/relationships/image"/><Relationship Id="rId6" Target="../media/image10.png" Type="http://schemas.openxmlformats.org/officeDocument/2006/relationships/image"/><Relationship Id="rId7"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660375">
            <a:off x="13364092" y="-1570265"/>
            <a:ext cx="3292823" cy="3140530"/>
          </a:xfrm>
          <a:custGeom>
            <a:avLst/>
            <a:gdLst/>
            <a:ahLst/>
            <a:cxnLst/>
            <a:rect r="r" b="b" t="t" l="l"/>
            <a:pathLst>
              <a:path h="3140530" w="3292823">
                <a:moveTo>
                  <a:pt x="0" y="0"/>
                </a:moveTo>
                <a:lnTo>
                  <a:pt x="3292824" y="0"/>
                </a:lnTo>
                <a:lnTo>
                  <a:pt x="3292824" y="3140530"/>
                </a:lnTo>
                <a:lnTo>
                  <a:pt x="0" y="3140530"/>
                </a:lnTo>
                <a:lnTo>
                  <a:pt x="0" y="0"/>
                </a:lnTo>
                <a:close/>
              </a:path>
            </a:pathLst>
          </a:custGeom>
          <a:blipFill>
            <a:blip r:embed="rId3"/>
            <a:stretch>
              <a:fillRect l="0" t="0" r="0" b="0"/>
            </a:stretch>
          </a:blipFill>
        </p:spPr>
      </p:sp>
      <p:sp>
        <p:nvSpPr>
          <p:cNvPr name="Freeform 4" id="4"/>
          <p:cNvSpPr/>
          <p:nvPr/>
        </p:nvSpPr>
        <p:spPr>
          <a:xfrm flipH="false" flipV="false" rot="0">
            <a:off x="16366865" y="-1220215"/>
            <a:ext cx="3241573" cy="5006291"/>
          </a:xfrm>
          <a:custGeom>
            <a:avLst/>
            <a:gdLst/>
            <a:ahLst/>
            <a:cxnLst/>
            <a:rect r="r" b="b" t="t" l="l"/>
            <a:pathLst>
              <a:path h="5006291" w="3241573">
                <a:moveTo>
                  <a:pt x="0" y="0"/>
                </a:moveTo>
                <a:lnTo>
                  <a:pt x="3241573" y="0"/>
                </a:lnTo>
                <a:lnTo>
                  <a:pt x="3241573" y="5006291"/>
                </a:lnTo>
                <a:lnTo>
                  <a:pt x="0" y="5006291"/>
                </a:lnTo>
                <a:lnTo>
                  <a:pt x="0" y="0"/>
                </a:lnTo>
                <a:close/>
              </a:path>
            </a:pathLst>
          </a:custGeom>
          <a:blipFill>
            <a:blip r:embed="rId4"/>
            <a:stretch>
              <a:fillRect l="0" t="0" r="0" b="0"/>
            </a:stretch>
          </a:blipFill>
        </p:spPr>
      </p:sp>
      <p:sp>
        <p:nvSpPr>
          <p:cNvPr name="Freeform 5" id="5"/>
          <p:cNvSpPr/>
          <p:nvPr/>
        </p:nvSpPr>
        <p:spPr>
          <a:xfrm flipH="false" flipV="false" rot="4585069">
            <a:off x="3675897" y="-2089770"/>
            <a:ext cx="2789859" cy="4490718"/>
          </a:xfrm>
          <a:custGeom>
            <a:avLst/>
            <a:gdLst/>
            <a:ahLst/>
            <a:cxnLst/>
            <a:rect r="r" b="b" t="t" l="l"/>
            <a:pathLst>
              <a:path h="4490718" w="2789859">
                <a:moveTo>
                  <a:pt x="0" y="0"/>
                </a:moveTo>
                <a:lnTo>
                  <a:pt x="2789859" y="0"/>
                </a:lnTo>
                <a:lnTo>
                  <a:pt x="2789859" y="4490718"/>
                </a:lnTo>
                <a:lnTo>
                  <a:pt x="0" y="4490718"/>
                </a:lnTo>
                <a:lnTo>
                  <a:pt x="0" y="0"/>
                </a:lnTo>
                <a:close/>
              </a:path>
            </a:pathLst>
          </a:custGeom>
          <a:blipFill>
            <a:blip r:embed="rId5"/>
            <a:stretch>
              <a:fillRect l="0" t="0" r="0" b="0"/>
            </a:stretch>
          </a:blipFill>
        </p:spPr>
      </p:sp>
      <p:sp>
        <p:nvSpPr>
          <p:cNvPr name="Freeform 6" id="6"/>
          <p:cNvSpPr/>
          <p:nvPr/>
        </p:nvSpPr>
        <p:spPr>
          <a:xfrm flipH="false" flipV="false" rot="-5400000">
            <a:off x="15437536" y="7573336"/>
            <a:ext cx="3520641" cy="2847318"/>
          </a:xfrm>
          <a:custGeom>
            <a:avLst/>
            <a:gdLst/>
            <a:ahLst/>
            <a:cxnLst/>
            <a:rect r="r" b="b" t="t" l="l"/>
            <a:pathLst>
              <a:path h="2847318" w="3520641">
                <a:moveTo>
                  <a:pt x="0" y="0"/>
                </a:moveTo>
                <a:lnTo>
                  <a:pt x="3520640" y="0"/>
                </a:lnTo>
                <a:lnTo>
                  <a:pt x="3520640" y="2847318"/>
                </a:lnTo>
                <a:lnTo>
                  <a:pt x="0" y="2847318"/>
                </a:lnTo>
                <a:lnTo>
                  <a:pt x="0" y="0"/>
                </a:lnTo>
                <a:close/>
              </a:path>
            </a:pathLst>
          </a:custGeom>
          <a:blipFill>
            <a:blip r:embed="rId6"/>
            <a:stretch>
              <a:fillRect l="0" t="0" r="0" b="0"/>
            </a:stretch>
          </a:blipFill>
        </p:spPr>
      </p:sp>
      <p:sp>
        <p:nvSpPr>
          <p:cNvPr name="Freeform 7" id="7"/>
          <p:cNvSpPr/>
          <p:nvPr/>
        </p:nvSpPr>
        <p:spPr>
          <a:xfrm flipH="false" flipV="false" rot="0">
            <a:off x="9845614" y="-2790553"/>
            <a:ext cx="3909779" cy="4278828"/>
          </a:xfrm>
          <a:custGeom>
            <a:avLst/>
            <a:gdLst/>
            <a:ahLst/>
            <a:cxnLst/>
            <a:rect r="r" b="b" t="t" l="l"/>
            <a:pathLst>
              <a:path h="4278828" w="3909779">
                <a:moveTo>
                  <a:pt x="0" y="0"/>
                </a:moveTo>
                <a:lnTo>
                  <a:pt x="3909779" y="0"/>
                </a:lnTo>
                <a:lnTo>
                  <a:pt x="3909779" y="4278828"/>
                </a:lnTo>
                <a:lnTo>
                  <a:pt x="0" y="4278828"/>
                </a:lnTo>
                <a:lnTo>
                  <a:pt x="0" y="0"/>
                </a:lnTo>
                <a:close/>
              </a:path>
            </a:pathLst>
          </a:custGeom>
          <a:blipFill>
            <a:blip r:embed="rId7"/>
            <a:stretch>
              <a:fillRect l="0" t="0" r="0" b="0"/>
            </a:stretch>
          </a:blipFill>
        </p:spPr>
      </p:sp>
      <p:sp>
        <p:nvSpPr>
          <p:cNvPr name="Freeform 8" id="8"/>
          <p:cNvSpPr/>
          <p:nvPr/>
        </p:nvSpPr>
        <p:spPr>
          <a:xfrm flipH="false" flipV="false" rot="0">
            <a:off x="16747120" y="3949541"/>
            <a:ext cx="4493241" cy="3173351"/>
          </a:xfrm>
          <a:custGeom>
            <a:avLst/>
            <a:gdLst/>
            <a:ahLst/>
            <a:cxnLst/>
            <a:rect r="r" b="b" t="t" l="l"/>
            <a:pathLst>
              <a:path h="3173351" w="4493241">
                <a:moveTo>
                  <a:pt x="0" y="0"/>
                </a:moveTo>
                <a:lnTo>
                  <a:pt x="4493241" y="0"/>
                </a:lnTo>
                <a:lnTo>
                  <a:pt x="4493241" y="3173351"/>
                </a:lnTo>
                <a:lnTo>
                  <a:pt x="0" y="3173351"/>
                </a:lnTo>
                <a:lnTo>
                  <a:pt x="0" y="0"/>
                </a:lnTo>
                <a:close/>
              </a:path>
            </a:pathLst>
          </a:custGeom>
          <a:blipFill>
            <a:blip r:embed="rId8"/>
            <a:stretch>
              <a:fillRect l="0" t="0" r="0" b="0"/>
            </a:stretch>
          </a:blipFill>
        </p:spPr>
      </p:sp>
      <p:sp>
        <p:nvSpPr>
          <p:cNvPr name="Freeform 9" id="9"/>
          <p:cNvSpPr/>
          <p:nvPr/>
        </p:nvSpPr>
        <p:spPr>
          <a:xfrm flipH="false" flipV="false" rot="0">
            <a:off x="-966875" y="5674288"/>
            <a:ext cx="2360822" cy="4475491"/>
          </a:xfrm>
          <a:custGeom>
            <a:avLst/>
            <a:gdLst/>
            <a:ahLst/>
            <a:cxnLst/>
            <a:rect r="r" b="b" t="t" l="l"/>
            <a:pathLst>
              <a:path h="4475491" w="2360822">
                <a:moveTo>
                  <a:pt x="0" y="0"/>
                </a:moveTo>
                <a:lnTo>
                  <a:pt x="2360822" y="0"/>
                </a:lnTo>
                <a:lnTo>
                  <a:pt x="2360822" y="4475491"/>
                </a:lnTo>
                <a:lnTo>
                  <a:pt x="0" y="4475491"/>
                </a:lnTo>
                <a:lnTo>
                  <a:pt x="0" y="0"/>
                </a:lnTo>
                <a:close/>
              </a:path>
            </a:pathLst>
          </a:custGeom>
          <a:blipFill>
            <a:blip r:embed="rId9"/>
            <a:stretch>
              <a:fillRect l="0" t="0" r="0" b="0"/>
            </a:stretch>
          </a:blipFill>
        </p:spPr>
      </p:sp>
      <p:sp>
        <p:nvSpPr>
          <p:cNvPr name="Freeform 10" id="10"/>
          <p:cNvSpPr/>
          <p:nvPr/>
        </p:nvSpPr>
        <p:spPr>
          <a:xfrm flipH="false" flipV="false" rot="0">
            <a:off x="-792921" y="2195821"/>
            <a:ext cx="2297373" cy="3507439"/>
          </a:xfrm>
          <a:custGeom>
            <a:avLst/>
            <a:gdLst/>
            <a:ahLst/>
            <a:cxnLst/>
            <a:rect r="r" b="b" t="t" l="l"/>
            <a:pathLst>
              <a:path h="3507439" w="2297373">
                <a:moveTo>
                  <a:pt x="0" y="0"/>
                </a:moveTo>
                <a:lnTo>
                  <a:pt x="2297373" y="0"/>
                </a:lnTo>
                <a:lnTo>
                  <a:pt x="2297373" y="3507440"/>
                </a:lnTo>
                <a:lnTo>
                  <a:pt x="0" y="3507440"/>
                </a:lnTo>
                <a:lnTo>
                  <a:pt x="0" y="0"/>
                </a:lnTo>
                <a:close/>
              </a:path>
            </a:pathLst>
          </a:custGeom>
          <a:blipFill>
            <a:blip r:embed="rId10"/>
            <a:stretch>
              <a:fillRect l="0" t="0" r="0" b="0"/>
            </a:stretch>
          </a:blipFill>
        </p:spPr>
      </p:sp>
      <p:sp>
        <p:nvSpPr>
          <p:cNvPr name="Freeform 11" id="11"/>
          <p:cNvSpPr/>
          <p:nvPr/>
        </p:nvSpPr>
        <p:spPr>
          <a:xfrm flipH="false" flipV="false" rot="0">
            <a:off x="-568193" y="-1265163"/>
            <a:ext cx="3215450" cy="4122372"/>
          </a:xfrm>
          <a:custGeom>
            <a:avLst/>
            <a:gdLst/>
            <a:ahLst/>
            <a:cxnLst/>
            <a:rect r="r" b="b" t="t" l="l"/>
            <a:pathLst>
              <a:path h="4122372" w="3215450">
                <a:moveTo>
                  <a:pt x="0" y="0"/>
                </a:moveTo>
                <a:lnTo>
                  <a:pt x="3215450" y="0"/>
                </a:lnTo>
                <a:lnTo>
                  <a:pt x="3215450" y="4122372"/>
                </a:lnTo>
                <a:lnTo>
                  <a:pt x="0" y="4122372"/>
                </a:lnTo>
                <a:lnTo>
                  <a:pt x="0" y="0"/>
                </a:lnTo>
                <a:close/>
              </a:path>
            </a:pathLst>
          </a:custGeom>
          <a:blipFill>
            <a:blip r:embed="rId11"/>
            <a:stretch>
              <a:fillRect l="0" t="0" r="0" b="0"/>
            </a:stretch>
          </a:blipFill>
        </p:spPr>
      </p:sp>
      <p:sp>
        <p:nvSpPr>
          <p:cNvPr name="Freeform 12" id="12"/>
          <p:cNvSpPr/>
          <p:nvPr/>
        </p:nvSpPr>
        <p:spPr>
          <a:xfrm flipH="false" flipV="false" rot="0">
            <a:off x="-966875" y="8509480"/>
            <a:ext cx="5501028" cy="3555039"/>
          </a:xfrm>
          <a:custGeom>
            <a:avLst/>
            <a:gdLst/>
            <a:ahLst/>
            <a:cxnLst/>
            <a:rect r="r" b="b" t="t" l="l"/>
            <a:pathLst>
              <a:path h="3555039" w="5501028">
                <a:moveTo>
                  <a:pt x="0" y="0"/>
                </a:moveTo>
                <a:lnTo>
                  <a:pt x="5501028" y="0"/>
                </a:lnTo>
                <a:lnTo>
                  <a:pt x="5501028" y="3555040"/>
                </a:lnTo>
                <a:lnTo>
                  <a:pt x="0" y="3555040"/>
                </a:lnTo>
                <a:lnTo>
                  <a:pt x="0" y="0"/>
                </a:lnTo>
                <a:close/>
              </a:path>
            </a:pathLst>
          </a:custGeom>
          <a:blipFill>
            <a:blip r:embed="rId12"/>
            <a:stretch>
              <a:fillRect l="0" t="0" r="0" b="0"/>
            </a:stretch>
          </a:blipFill>
        </p:spPr>
      </p:sp>
      <p:sp>
        <p:nvSpPr>
          <p:cNvPr name="Freeform 13" id="13"/>
          <p:cNvSpPr/>
          <p:nvPr/>
        </p:nvSpPr>
        <p:spPr>
          <a:xfrm flipH="false" flipV="false" rot="0">
            <a:off x="3918579" y="8509480"/>
            <a:ext cx="4378799" cy="2205820"/>
          </a:xfrm>
          <a:custGeom>
            <a:avLst/>
            <a:gdLst/>
            <a:ahLst/>
            <a:cxnLst/>
            <a:rect r="r" b="b" t="t" l="l"/>
            <a:pathLst>
              <a:path h="2205820" w="4378799">
                <a:moveTo>
                  <a:pt x="0" y="0"/>
                </a:moveTo>
                <a:lnTo>
                  <a:pt x="4378799" y="0"/>
                </a:lnTo>
                <a:lnTo>
                  <a:pt x="4378799" y="2205820"/>
                </a:lnTo>
                <a:lnTo>
                  <a:pt x="0" y="2205820"/>
                </a:lnTo>
                <a:lnTo>
                  <a:pt x="0" y="0"/>
                </a:lnTo>
                <a:close/>
              </a:path>
            </a:pathLst>
          </a:custGeom>
          <a:blipFill>
            <a:blip r:embed="rId13"/>
            <a:stretch>
              <a:fillRect l="0" t="0" r="0" b="0"/>
            </a:stretch>
          </a:blipFill>
        </p:spPr>
      </p:sp>
      <p:sp>
        <p:nvSpPr>
          <p:cNvPr name="Freeform 14" id="14"/>
          <p:cNvSpPr/>
          <p:nvPr/>
        </p:nvSpPr>
        <p:spPr>
          <a:xfrm flipH="false" flipV="false" rot="0">
            <a:off x="8113468" y="8297254"/>
            <a:ext cx="3948319" cy="2985916"/>
          </a:xfrm>
          <a:custGeom>
            <a:avLst/>
            <a:gdLst/>
            <a:ahLst/>
            <a:cxnLst/>
            <a:rect r="r" b="b" t="t" l="l"/>
            <a:pathLst>
              <a:path h="2985916" w="3948319">
                <a:moveTo>
                  <a:pt x="0" y="0"/>
                </a:moveTo>
                <a:lnTo>
                  <a:pt x="3948319" y="0"/>
                </a:lnTo>
                <a:lnTo>
                  <a:pt x="3948319" y="2985917"/>
                </a:lnTo>
                <a:lnTo>
                  <a:pt x="0" y="2985917"/>
                </a:lnTo>
                <a:lnTo>
                  <a:pt x="0" y="0"/>
                </a:lnTo>
                <a:close/>
              </a:path>
            </a:pathLst>
          </a:custGeom>
          <a:blipFill>
            <a:blip r:embed="rId14"/>
            <a:stretch>
              <a:fillRect l="0" t="0" r="0" b="0"/>
            </a:stretch>
          </a:blipFill>
        </p:spPr>
      </p:sp>
      <p:sp>
        <p:nvSpPr>
          <p:cNvPr name="Freeform 15" id="15"/>
          <p:cNvSpPr/>
          <p:nvPr/>
        </p:nvSpPr>
        <p:spPr>
          <a:xfrm flipH="false" flipV="false" rot="0">
            <a:off x="11853682" y="8733496"/>
            <a:ext cx="3920515" cy="3107008"/>
          </a:xfrm>
          <a:custGeom>
            <a:avLst/>
            <a:gdLst/>
            <a:ahLst/>
            <a:cxnLst/>
            <a:rect r="r" b="b" t="t" l="l"/>
            <a:pathLst>
              <a:path h="3107008" w="3920515">
                <a:moveTo>
                  <a:pt x="0" y="0"/>
                </a:moveTo>
                <a:lnTo>
                  <a:pt x="3920515" y="0"/>
                </a:lnTo>
                <a:lnTo>
                  <a:pt x="3920515" y="3107008"/>
                </a:lnTo>
                <a:lnTo>
                  <a:pt x="0" y="3107008"/>
                </a:lnTo>
                <a:lnTo>
                  <a:pt x="0" y="0"/>
                </a:lnTo>
                <a:close/>
              </a:path>
            </a:pathLst>
          </a:custGeom>
          <a:blipFill>
            <a:blip r:embed="rId15"/>
            <a:stretch>
              <a:fillRect l="0" t="0" r="0" b="0"/>
            </a:stretch>
          </a:blipFill>
        </p:spPr>
      </p:sp>
      <p:sp>
        <p:nvSpPr>
          <p:cNvPr name="Freeform 16" id="16"/>
          <p:cNvSpPr/>
          <p:nvPr/>
        </p:nvSpPr>
        <p:spPr>
          <a:xfrm flipH="false" flipV="false" rot="-2047963">
            <a:off x="3157056" y="3718072"/>
            <a:ext cx="1523045" cy="1387356"/>
          </a:xfrm>
          <a:custGeom>
            <a:avLst/>
            <a:gdLst/>
            <a:ahLst/>
            <a:cxnLst/>
            <a:rect r="r" b="b" t="t" l="l"/>
            <a:pathLst>
              <a:path h="1387356" w="1523045">
                <a:moveTo>
                  <a:pt x="0" y="0"/>
                </a:moveTo>
                <a:lnTo>
                  <a:pt x="1523046" y="0"/>
                </a:lnTo>
                <a:lnTo>
                  <a:pt x="1523046" y="1387355"/>
                </a:lnTo>
                <a:lnTo>
                  <a:pt x="0" y="1387355"/>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7" id="17"/>
          <p:cNvSpPr/>
          <p:nvPr/>
        </p:nvSpPr>
        <p:spPr>
          <a:xfrm flipH="false" flipV="false" rot="8879954">
            <a:off x="14065820" y="4980610"/>
            <a:ext cx="1523045" cy="1387356"/>
          </a:xfrm>
          <a:custGeom>
            <a:avLst/>
            <a:gdLst/>
            <a:ahLst/>
            <a:cxnLst/>
            <a:rect r="r" b="b" t="t" l="l"/>
            <a:pathLst>
              <a:path h="1387356" w="1523045">
                <a:moveTo>
                  <a:pt x="0" y="0"/>
                </a:moveTo>
                <a:lnTo>
                  <a:pt x="1523045" y="0"/>
                </a:lnTo>
                <a:lnTo>
                  <a:pt x="1523045" y="1387356"/>
                </a:lnTo>
                <a:lnTo>
                  <a:pt x="0" y="1387356"/>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8" id="18"/>
          <p:cNvSpPr/>
          <p:nvPr/>
        </p:nvSpPr>
        <p:spPr>
          <a:xfrm flipH="false" flipV="false" rot="-4038051">
            <a:off x="13068783" y="2080757"/>
            <a:ext cx="2114540" cy="1940091"/>
          </a:xfrm>
          <a:custGeom>
            <a:avLst/>
            <a:gdLst/>
            <a:ahLst/>
            <a:cxnLst/>
            <a:rect r="r" b="b" t="t" l="l"/>
            <a:pathLst>
              <a:path h="1940091" w="2114540">
                <a:moveTo>
                  <a:pt x="0" y="0"/>
                </a:moveTo>
                <a:lnTo>
                  <a:pt x="2114540" y="0"/>
                </a:lnTo>
                <a:lnTo>
                  <a:pt x="2114540" y="1940091"/>
                </a:lnTo>
                <a:lnTo>
                  <a:pt x="0" y="1940091"/>
                </a:lnTo>
                <a:lnTo>
                  <a:pt x="0" y="0"/>
                </a:lnTo>
                <a:close/>
              </a:path>
            </a:pathLst>
          </a:custGeom>
          <a:blipFill>
            <a:blip r:embed="rId18"/>
            <a:stretch>
              <a:fillRect l="0" t="0" r="0" b="0"/>
            </a:stretch>
          </a:blipFill>
        </p:spPr>
      </p:sp>
      <p:sp>
        <p:nvSpPr>
          <p:cNvPr name="Freeform 19" id="19"/>
          <p:cNvSpPr/>
          <p:nvPr/>
        </p:nvSpPr>
        <p:spPr>
          <a:xfrm flipH="false" flipV="false" rot="-3926957">
            <a:off x="7369813" y="-2353347"/>
            <a:ext cx="3475850" cy="4194087"/>
          </a:xfrm>
          <a:custGeom>
            <a:avLst/>
            <a:gdLst/>
            <a:ahLst/>
            <a:cxnLst/>
            <a:rect r="r" b="b" t="t" l="l"/>
            <a:pathLst>
              <a:path h="4194087" w="3475850">
                <a:moveTo>
                  <a:pt x="0" y="0"/>
                </a:moveTo>
                <a:lnTo>
                  <a:pt x="3475850" y="0"/>
                </a:lnTo>
                <a:lnTo>
                  <a:pt x="3475850" y="4194088"/>
                </a:lnTo>
                <a:lnTo>
                  <a:pt x="0" y="4194088"/>
                </a:lnTo>
                <a:lnTo>
                  <a:pt x="0" y="0"/>
                </a:lnTo>
                <a:close/>
              </a:path>
            </a:pathLst>
          </a:custGeom>
          <a:blipFill>
            <a:blip r:embed="rId19"/>
            <a:stretch>
              <a:fillRect l="0" t="0" r="0" b="0"/>
            </a:stretch>
          </a:blipFill>
        </p:spPr>
      </p:sp>
      <p:grpSp>
        <p:nvGrpSpPr>
          <p:cNvPr name="Group 20" id="20"/>
          <p:cNvGrpSpPr/>
          <p:nvPr/>
        </p:nvGrpSpPr>
        <p:grpSpPr>
          <a:xfrm rot="0">
            <a:off x="4348050" y="3786076"/>
            <a:ext cx="9591900" cy="2132909"/>
            <a:chOff x="0" y="0"/>
            <a:chExt cx="12789200" cy="2843879"/>
          </a:xfrm>
        </p:grpSpPr>
        <p:sp>
          <p:nvSpPr>
            <p:cNvPr name="TextBox 21" id="21"/>
            <p:cNvSpPr txBox="true"/>
            <p:nvPr/>
          </p:nvSpPr>
          <p:spPr>
            <a:xfrm rot="0">
              <a:off x="0" y="-95250"/>
              <a:ext cx="12789200" cy="2939129"/>
            </a:xfrm>
            <a:prstGeom prst="rect">
              <a:avLst/>
            </a:prstGeom>
          </p:spPr>
          <p:txBody>
            <a:bodyPr anchor="t" rtlCol="false" tIns="0" lIns="0" bIns="0" rIns="0">
              <a:spAutoFit/>
            </a:bodyPr>
            <a:lstStyle/>
            <a:p>
              <a:pPr algn="ctr">
                <a:lnSpc>
                  <a:spcPts val="17787"/>
                </a:lnSpc>
              </a:pPr>
              <a:r>
                <a:rPr lang="en-US" sz="14006">
                  <a:solidFill>
                    <a:srgbClr val="4B261F"/>
                  </a:solidFill>
                  <a:latin typeface="Shadows Into Light Two"/>
                </a:rPr>
                <a:t>DEV{thon}</a:t>
              </a:r>
            </a:p>
          </p:txBody>
        </p:sp>
        <p:sp>
          <p:nvSpPr>
            <p:cNvPr name="TextBox 22" id="22"/>
            <p:cNvSpPr txBox="true"/>
            <p:nvPr/>
          </p:nvSpPr>
          <p:spPr>
            <a:xfrm rot="0">
              <a:off x="10895018" y="1537713"/>
              <a:ext cx="1894182" cy="942485"/>
            </a:xfrm>
            <a:prstGeom prst="rect">
              <a:avLst/>
            </a:prstGeom>
          </p:spPr>
          <p:txBody>
            <a:bodyPr anchor="t" rtlCol="false" tIns="0" lIns="0" bIns="0" rIns="0">
              <a:spAutoFit/>
            </a:bodyPr>
            <a:lstStyle/>
            <a:p>
              <a:pPr algn="ctr">
                <a:lnSpc>
                  <a:spcPts val="5808"/>
                </a:lnSpc>
              </a:pPr>
              <a:r>
                <a:rPr lang="en-US" sz="4573">
                  <a:solidFill>
                    <a:srgbClr val="4B261F"/>
                  </a:solidFill>
                  <a:latin typeface="Shadows Into Light Two"/>
                </a:rPr>
                <a:t>1.0</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49222" y="4332098"/>
            <a:ext cx="13704123" cy="1452466"/>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Bold"/>
              </a:rPr>
              <a:t> </a:t>
            </a:r>
            <a:r>
              <a:rPr lang="en-US" sz="3941">
                <a:solidFill>
                  <a:srgbClr val="616457"/>
                </a:solidFill>
                <a:latin typeface="Arial"/>
              </a:rPr>
              <a:t>The integration of </a:t>
            </a:r>
            <a:r>
              <a:rPr lang="en-US" sz="3941">
                <a:solidFill>
                  <a:srgbClr val="616457"/>
                </a:solidFill>
                <a:latin typeface="Arial Bold"/>
              </a:rPr>
              <a:t>machine learning</a:t>
            </a:r>
            <a:r>
              <a:rPr lang="en-US" sz="3941">
                <a:solidFill>
                  <a:srgbClr val="616457"/>
                </a:solidFill>
                <a:latin typeface="Arial"/>
              </a:rPr>
              <a:t> for </a:t>
            </a:r>
            <a:r>
              <a:rPr lang="en-US" sz="3941">
                <a:solidFill>
                  <a:srgbClr val="616457"/>
                </a:solidFill>
                <a:latin typeface="Arial Bold"/>
              </a:rPr>
              <a:t>personalized trip planning</a:t>
            </a:r>
            <a:r>
              <a:rPr lang="en-US" sz="3941">
                <a:solidFill>
                  <a:srgbClr val="616457"/>
                </a:solidFill>
                <a:latin typeface="Arial"/>
              </a:rPr>
              <a:t> sets </a:t>
            </a:r>
            <a:r>
              <a:rPr lang="en-US" sz="3941">
                <a:solidFill>
                  <a:srgbClr val="616457"/>
                </a:solidFill>
                <a:latin typeface="Arial Bold"/>
              </a:rPr>
              <a:t>Traveller</a:t>
            </a:r>
            <a:r>
              <a:rPr lang="en-US" sz="3941">
                <a:solidFill>
                  <a:srgbClr val="616457"/>
                </a:solidFill>
                <a:latin typeface="Arial"/>
              </a:rPr>
              <a:t> apart from traditional travel websites.</a:t>
            </a:r>
          </a:p>
        </p:txBody>
      </p:sp>
      <p:sp>
        <p:nvSpPr>
          <p:cNvPr name="TextBox 9" id="9"/>
          <p:cNvSpPr txBox="true"/>
          <p:nvPr/>
        </p:nvSpPr>
        <p:spPr>
          <a:xfrm rot="0">
            <a:off x="6057919" y="2436742"/>
            <a:ext cx="6172162"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6. Innovation: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49222" y="4332098"/>
            <a:ext cx="13704123" cy="3538441"/>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a:rPr>
              <a:t>Our team possesses the necessary technical expertise, and the availability of APIs for maps, booking, and payment systems makes the project feasible. Regular updates and security measures will be implemented to ensure scalability and reliability.</a:t>
            </a:r>
          </a:p>
        </p:txBody>
      </p:sp>
      <p:sp>
        <p:nvSpPr>
          <p:cNvPr name="TextBox 9" id="9"/>
          <p:cNvSpPr txBox="true"/>
          <p:nvPr/>
        </p:nvSpPr>
        <p:spPr>
          <a:xfrm rot="0">
            <a:off x="3846287" y="2350519"/>
            <a:ext cx="10595427"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7. Feasibility Analysis: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28464" y="4511836"/>
            <a:ext cx="13704123" cy="2843116"/>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Bold"/>
              </a:rPr>
              <a:t>Traveller</a:t>
            </a:r>
            <a:r>
              <a:rPr lang="en-US" sz="3941">
                <a:solidFill>
                  <a:srgbClr val="616457"/>
                </a:solidFill>
                <a:latin typeface="Arial"/>
              </a:rPr>
              <a:t> has the potential to transform the travel industry by providing a </a:t>
            </a:r>
            <a:r>
              <a:rPr lang="en-US" sz="3941">
                <a:solidFill>
                  <a:srgbClr val="616457"/>
                </a:solidFill>
                <a:latin typeface="Arial Bold"/>
              </a:rPr>
              <a:t>user-friendly</a:t>
            </a:r>
            <a:r>
              <a:rPr lang="en-US" sz="3941">
                <a:solidFill>
                  <a:srgbClr val="616457"/>
                </a:solidFill>
                <a:latin typeface="Arial"/>
              </a:rPr>
              <a:t>, </a:t>
            </a:r>
            <a:r>
              <a:rPr lang="en-US" sz="3941">
                <a:solidFill>
                  <a:srgbClr val="616457"/>
                </a:solidFill>
                <a:latin typeface="Arial Bold"/>
              </a:rPr>
              <a:t>personalized experience</a:t>
            </a:r>
            <a:r>
              <a:rPr lang="en-US" sz="3941">
                <a:solidFill>
                  <a:srgbClr val="616457"/>
                </a:solidFill>
                <a:latin typeface="Arial"/>
              </a:rPr>
              <a:t>. It aims to increase </a:t>
            </a:r>
            <a:r>
              <a:rPr lang="en-US" sz="3941">
                <a:solidFill>
                  <a:srgbClr val="616457"/>
                </a:solidFill>
                <a:latin typeface="Arial Bold"/>
              </a:rPr>
              <a:t>user satisfaction</a:t>
            </a:r>
            <a:r>
              <a:rPr lang="en-US" sz="3941">
                <a:solidFill>
                  <a:srgbClr val="616457"/>
                </a:solidFill>
                <a:latin typeface="Arial"/>
              </a:rPr>
              <a:t>, </a:t>
            </a:r>
            <a:r>
              <a:rPr lang="en-US" sz="3941">
                <a:solidFill>
                  <a:srgbClr val="616457"/>
                </a:solidFill>
                <a:latin typeface="Arial Bold"/>
              </a:rPr>
              <a:t>reduce planning stress</a:t>
            </a:r>
            <a:r>
              <a:rPr lang="en-US" sz="3941">
                <a:solidFill>
                  <a:srgbClr val="616457"/>
                </a:solidFill>
                <a:latin typeface="Arial"/>
              </a:rPr>
              <a:t>, and contribute to the </a:t>
            </a:r>
            <a:r>
              <a:rPr lang="en-US" sz="3941">
                <a:solidFill>
                  <a:srgbClr val="616457"/>
                </a:solidFill>
                <a:latin typeface="Arial Bold"/>
              </a:rPr>
              <a:t>growth of the online travel market</a:t>
            </a:r>
            <a:r>
              <a:rPr lang="en-US" sz="3941">
                <a:solidFill>
                  <a:srgbClr val="616457"/>
                </a:solidFill>
                <a:latin typeface="Arial"/>
              </a:rPr>
              <a:t>.</a:t>
            </a:r>
          </a:p>
        </p:txBody>
      </p:sp>
      <p:sp>
        <p:nvSpPr>
          <p:cNvPr name="TextBox 9" id="9"/>
          <p:cNvSpPr txBox="true"/>
          <p:nvPr/>
        </p:nvSpPr>
        <p:spPr>
          <a:xfrm rot="0">
            <a:off x="3846287" y="2350519"/>
            <a:ext cx="10595427"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8. Impact Assessment: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28464" y="4511836"/>
            <a:ext cx="13704123" cy="3538441"/>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a:rPr>
              <a:t>Ongoing </a:t>
            </a:r>
            <a:r>
              <a:rPr lang="en-US" sz="3941">
                <a:solidFill>
                  <a:srgbClr val="616457"/>
                </a:solidFill>
                <a:latin typeface="Arial Bold"/>
              </a:rPr>
              <a:t>customer support, regular updates, and partnerships</a:t>
            </a:r>
            <a:r>
              <a:rPr lang="en-US" sz="3941">
                <a:solidFill>
                  <a:srgbClr val="616457"/>
                </a:solidFill>
                <a:latin typeface="Arial"/>
              </a:rPr>
              <a:t> with travel-related businesses will be essential to the success and growth of </a:t>
            </a:r>
            <a:r>
              <a:rPr lang="en-US" sz="3941">
                <a:solidFill>
                  <a:srgbClr val="616457"/>
                </a:solidFill>
                <a:latin typeface="Arial Bold"/>
              </a:rPr>
              <a:t>Traveller</a:t>
            </a:r>
            <a:r>
              <a:rPr lang="en-US" sz="3941">
                <a:solidFill>
                  <a:srgbClr val="616457"/>
                </a:solidFill>
                <a:latin typeface="Arial"/>
              </a:rPr>
              <a:t>. Continuous feedback loops will be implemented to improve user experiences and keep the platform relevant to evolving travel trends.</a:t>
            </a:r>
          </a:p>
        </p:txBody>
      </p:sp>
      <p:sp>
        <p:nvSpPr>
          <p:cNvPr name="TextBox 9" id="9"/>
          <p:cNvSpPr txBox="true"/>
          <p:nvPr/>
        </p:nvSpPr>
        <p:spPr>
          <a:xfrm rot="0">
            <a:off x="3968606" y="2350519"/>
            <a:ext cx="11623840"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9. Additional Information: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660375">
            <a:off x="13364092" y="-1570265"/>
            <a:ext cx="3292823" cy="3140530"/>
          </a:xfrm>
          <a:custGeom>
            <a:avLst/>
            <a:gdLst/>
            <a:ahLst/>
            <a:cxnLst/>
            <a:rect r="r" b="b" t="t" l="l"/>
            <a:pathLst>
              <a:path h="3140530" w="3292823">
                <a:moveTo>
                  <a:pt x="0" y="0"/>
                </a:moveTo>
                <a:lnTo>
                  <a:pt x="3292824" y="0"/>
                </a:lnTo>
                <a:lnTo>
                  <a:pt x="3292824" y="3140530"/>
                </a:lnTo>
                <a:lnTo>
                  <a:pt x="0" y="3140530"/>
                </a:lnTo>
                <a:lnTo>
                  <a:pt x="0" y="0"/>
                </a:lnTo>
                <a:close/>
              </a:path>
            </a:pathLst>
          </a:custGeom>
          <a:blipFill>
            <a:blip r:embed="rId3"/>
            <a:stretch>
              <a:fillRect l="0" t="0" r="0" b="0"/>
            </a:stretch>
          </a:blipFill>
        </p:spPr>
      </p:sp>
      <p:sp>
        <p:nvSpPr>
          <p:cNvPr name="Freeform 4" id="4"/>
          <p:cNvSpPr/>
          <p:nvPr/>
        </p:nvSpPr>
        <p:spPr>
          <a:xfrm flipH="false" flipV="false" rot="0">
            <a:off x="16366865" y="-1220215"/>
            <a:ext cx="3241573" cy="5006291"/>
          </a:xfrm>
          <a:custGeom>
            <a:avLst/>
            <a:gdLst/>
            <a:ahLst/>
            <a:cxnLst/>
            <a:rect r="r" b="b" t="t" l="l"/>
            <a:pathLst>
              <a:path h="5006291" w="3241573">
                <a:moveTo>
                  <a:pt x="0" y="0"/>
                </a:moveTo>
                <a:lnTo>
                  <a:pt x="3241573" y="0"/>
                </a:lnTo>
                <a:lnTo>
                  <a:pt x="3241573" y="5006291"/>
                </a:lnTo>
                <a:lnTo>
                  <a:pt x="0" y="5006291"/>
                </a:lnTo>
                <a:lnTo>
                  <a:pt x="0" y="0"/>
                </a:lnTo>
                <a:close/>
              </a:path>
            </a:pathLst>
          </a:custGeom>
          <a:blipFill>
            <a:blip r:embed="rId4"/>
            <a:stretch>
              <a:fillRect l="0" t="0" r="0" b="0"/>
            </a:stretch>
          </a:blipFill>
        </p:spPr>
      </p:sp>
      <p:sp>
        <p:nvSpPr>
          <p:cNvPr name="Freeform 5" id="5"/>
          <p:cNvSpPr/>
          <p:nvPr/>
        </p:nvSpPr>
        <p:spPr>
          <a:xfrm flipH="false" flipV="false" rot="4585069">
            <a:off x="3675897" y="-2089770"/>
            <a:ext cx="2789859" cy="4490718"/>
          </a:xfrm>
          <a:custGeom>
            <a:avLst/>
            <a:gdLst/>
            <a:ahLst/>
            <a:cxnLst/>
            <a:rect r="r" b="b" t="t" l="l"/>
            <a:pathLst>
              <a:path h="4490718" w="2789859">
                <a:moveTo>
                  <a:pt x="0" y="0"/>
                </a:moveTo>
                <a:lnTo>
                  <a:pt x="2789859" y="0"/>
                </a:lnTo>
                <a:lnTo>
                  <a:pt x="2789859" y="4490718"/>
                </a:lnTo>
                <a:lnTo>
                  <a:pt x="0" y="4490718"/>
                </a:lnTo>
                <a:lnTo>
                  <a:pt x="0" y="0"/>
                </a:lnTo>
                <a:close/>
              </a:path>
            </a:pathLst>
          </a:custGeom>
          <a:blipFill>
            <a:blip r:embed="rId5"/>
            <a:stretch>
              <a:fillRect l="0" t="0" r="0" b="0"/>
            </a:stretch>
          </a:blipFill>
        </p:spPr>
      </p:sp>
      <p:sp>
        <p:nvSpPr>
          <p:cNvPr name="Freeform 6" id="6"/>
          <p:cNvSpPr/>
          <p:nvPr/>
        </p:nvSpPr>
        <p:spPr>
          <a:xfrm flipH="false" flipV="false" rot="-5400000">
            <a:off x="15437536" y="7573336"/>
            <a:ext cx="3520641" cy="2847318"/>
          </a:xfrm>
          <a:custGeom>
            <a:avLst/>
            <a:gdLst/>
            <a:ahLst/>
            <a:cxnLst/>
            <a:rect r="r" b="b" t="t" l="l"/>
            <a:pathLst>
              <a:path h="2847318" w="3520641">
                <a:moveTo>
                  <a:pt x="0" y="0"/>
                </a:moveTo>
                <a:lnTo>
                  <a:pt x="3520640" y="0"/>
                </a:lnTo>
                <a:lnTo>
                  <a:pt x="3520640" y="2847318"/>
                </a:lnTo>
                <a:lnTo>
                  <a:pt x="0" y="2847318"/>
                </a:lnTo>
                <a:lnTo>
                  <a:pt x="0" y="0"/>
                </a:lnTo>
                <a:close/>
              </a:path>
            </a:pathLst>
          </a:custGeom>
          <a:blipFill>
            <a:blip r:embed="rId6"/>
            <a:stretch>
              <a:fillRect l="0" t="0" r="0" b="0"/>
            </a:stretch>
          </a:blipFill>
        </p:spPr>
      </p:sp>
      <p:sp>
        <p:nvSpPr>
          <p:cNvPr name="Freeform 7" id="7"/>
          <p:cNvSpPr/>
          <p:nvPr/>
        </p:nvSpPr>
        <p:spPr>
          <a:xfrm flipH="false" flipV="false" rot="0">
            <a:off x="9845614" y="-2790553"/>
            <a:ext cx="3909779" cy="4278828"/>
          </a:xfrm>
          <a:custGeom>
            <a:avLst/>
            <a:gdLst/>
            <a:ahLst/>
            <a:cxnLst/>
            <a:rect r="r" b="b" t="t" l="l"/>
            <a:pathLst>
              <a:path h="4278828" w="3909779">
                <a:moveTo>
                  <a:pt x="0" y="0"/>
                </a:moveTo>
                <a:lnTo>
                  <a:pt x="3909779" y="0"/>
                </a:lnTo>
                <a:lnTo>
                  <a:pt x="3909779" y="4278828"/>
                </a:lnTo>
                <a:lnTo>
                  <a:pt x="0" y="4278828"/>
                </a:lnTo>
                <a:lnTo>
                  <a:pt x="0" y="0"/>
                </a:lnTo>
                <a:close/>
              </a:path>
            </a:pathLst>
          </a:custGeom>
          <a:blipFill>
            <a:blip r:embed="rId7"/>
            <a:stretch>
              <a:fillRect l="0" t="0" r="0" b="0"/>
            </a:stretch>
          </a:blipFill>
        </p:spPr>
      </p:sp>
      <p:sp>
        <p:nvSpPr>
          <p:cNvPr name="Freeform 8" id="8"/>
          <p:cNvSpPr/>
          <p:nvPr/>
        </p:nvSpPr>
        <p:spPr>
          <a:xfrm flipH="false" flipV="false" rot="0">
            <a:off x="16747120" y="3949541"/>
            <a:ext cx="4493241" cy="3173351"/>
          </a:xfrm>
          <a:custGeom>
            <a:avLst/>
            <a:gdLst/>
            <a:ahLst/>
            <a:cxnLst/>
            <a:rect r="r" b="b" t="t" l="l"/>
            <a:pathLst>
              <a:path h="3173351" w="4493241">
                <a:moveTo>
                  <a:pt x="0" y="0"/>
                </a:moveTo>
                <a:lnTo>
                  <a:pt x="4493241" y="0"/>
                </a:lnTo>
                <a:lnTo>
                  <a:pt x="4493241" y="3173351"/>
                </a:lnTo>
                <a:lnTo>
                  <a:pt x="0" y="3173351"/>
                </a:lnTo>
                <a:lnTo>
                  <a:pt x="0" y="0"/>
                </a:lnTo>
                <a:close/>
              </a:path>
            </a:pathLst>
          </a:custGeom>
          <a:blipFill>
            <a:blip r:embed="rId8"/>
            <a:stretch>
              <a:fillRect l="0" t="0" r="0" b="0"/>
            </a:stretch>
          </a:blipFill>
        </p:spPr>
      </p:sp>
      <p:sp>
        <p:nvSpPr>
          <p:cNvPr name="Freeform 9" id="9"/>
          <p:cNvSpPr/>
          <p:nvPr/>
        </p:nvSpPr>
        <p:spPr>
          <a:xfrm flipH="false" flipV="false" rot="0">
            <a:off x="-966875" y="5674288"/>
            <a:ext cx="2360822" cy="4475491"/>
          </a:xfrm>
          <a:custGeom>
            <a:avLst/>
            <a:gdLst/>
            <a:ahLst/>
            <a:cxnLst/>
            <a:rect r="r" b="b" t="t" l="l"/>
            <a:pathLst>
              <a:path h="4475491" w="2360822">
                <a:moveTo>
                  <a:pt x="0" y="0"/>
                </a:moveTo>
                <a:lnTo>
                  <a:pt x="2360822" y="0"/>
                </a:lnTo>
                <a:lnTo>
                  <a:pt x="2360822" y="4475491"/>
                </a:lnTo>
                <a:lnTo>
                  <a:pt x="0" y="4475491"/>
                </a:lnTo>
                <a:lnTo>
                  <a:pt x="0" y="0"/>
                </a:lnTo>
                <a:close/>
              </a:path>
            </a:pathLst>
          </a:custGeom>
          <a:blipFill>
            <a:blip r:embed="rId9"/>
            <a:stretch>
              <a:fillRect l="0" t="0" r="0" b="0"/>
            </a:stretch>
          </a:blipFill>
        </p:spPr>
      </p:sp>
      <p:sp>
        <p:nvSpPr>
          <p:cNvPr name="Freeform 10" id="10"/>
          <p:cNvSpPr/>
          <p:nvPr/>
        </p:nvSpPr>
        <p:spPr>
          <a:xfrm flipH="false" flipV="false" rot="0">
            <a:off x="-792921" y="2195821"/>
            <a:ext cx="2297373" cy="3507439"/>
          </a:xfrm>
          <a:custGeom>
            <a:avLst/>
            <a:gdLst/>
            <a:ahLst/>
            <a:cxnLst/>
            <a:rect r="r" b="b" t="t" l="l"/>
            <a:pathLst>
              <a:path h="3507439" w="2297373">
                <a:moveTo>
                  <a:pt x="0" y="0"/>
                </a:moveTo>
                <a:lnTo>
                  <a:pt x="2297373" y="0"/>
                </a:lnTo>
                <a:lnTo>
                  <a:pt x="2297373" y="3507440"/>
                </a:lnTo>
                <a:lnTo>
                  <a:pt x="0" y="3507440"/>
                </a:lnTo>
                <a:lnTo>
                  <a:pt x="0" y="0"/>
                </a:lnTo>
                <a:close/>
              </a:path>
            </a:pathLst>
          </a:custGeom>
          <a:blipFill>
            <a:blip r:embed="rId10"/>
            <a:stretch>
              <a:fillRect l="0" t="0" r="0" b="0"/>
            </a:stretch>
          </a:blipFill>
        </p:spPr>
      </p:sp>
      <p:sp>
        <p:nvSpPr>
          <p:cNvPr name="Freeform 11" id="11"/>
          <p:cNvSpPr/>
          <p:nvPr/>
        </p:nvSpPr>
        <p:spPr>
          <a:xfrm flipH="false" flipV="false" rot="0">
            <a:off x="-568193" y="-1265163"/>
            <a:ext cx="3215450" cy="4122372"/>
          </a:xfrm>
          <a:custGeom>
            <a:avLst/>
            <a:gdLst/>
            <a:ahLst/>
            <a:cxnLst/>
            <a:rect r="r" b="b" t="t" l="l"/>
            <a:pathLst>
              <a:path h="4122372" w="3215450">
                <a:moveTo>
                  <a:pt x="0" y="0"/>
                </a:moveTo>
                <a:lnTo>
                  <a:pt x="3215450" y="0"/>
                </a:lnTo>
                <a:lnTo>
                  <a:pt x="3215450" y="4122372"/>
                </a:lnTo>
                <a:lnTo>
                  <a:pt x="0" y="4122372"/>
                </a:lnTo>
                <a:lnTo>
                  <a:pt x="0" y="0"/>
                </a:lnTo>
                <a:close/>
              </a:path>
            </a:pathLst>
          </a:custGeom>
          <a:blipFill>
            <a:blip r:embed="rId11"/>
            <a:stretch>
              <a:fillRect l="0" t="0" r="0" b="0"/>
            </a:stretch>
          </a:blipFill>
        </p:spPr>
      </p:sp>
      <p:sp>
        <p:nvSpPr>
          <p:cNvPr name="Freeform 12" id="12"/>
          <p:cNvSpPr/>
          <p:nvPr/>
        </p:nvSpPr>
        <p:spPr>
          <a:xfrm flipH="false" flipV="false" rot="0">
            <a:off x="-966875" y="8509480"/>
            <a:ext cx="5501028" cy="3555039"/>
          </a:xfrm>
          <a:custGeom>
            <a:avLst/>
            <a:gdLst/>
            <a:ahLst/>
            <a:cxnLst/>
            <a:rect r="r" b="b" t="t" l="l"/>
            <a:pathLst>
              <a:path h="3555039" w="5501028">
                <a:moveTo>
                  <a:pt x="0" y="0"/>
                </a:moveTo>
                <a:lnTo>
                  <a:pt x="5501028" y="0"/>
                </a:lnTo>
                <a:lnTo>
                  <a:pt x="5501028" y="3555040"/>
                </a:lnTo>
                <a:lnTo>
                  <a:pt x="0" y="3555040"/>
                </a:lnTo>
                <a:lnTo>
                  <a:pt x="0" y="0"/>
                </a:lnTo>
                <a:close/>
              </a:path>
            </a:pathLst>
          </a:custGeom>
          <a:blipFill>
            <a:blip r:embed="rId12"/>
            <a:stretch>
              <a:fillRect l="0" t="0" r="0" b="0"/>
            </a:stretch>
          </a:blipFill>
        </p:spPr>
      </p:sp>
      <p:sp>
        <p:nvSpPr>
          <p:cNvPr name="Freeform 13" id="13"/>
          <p:cNvSpPr/>
          <p:nvPr/>
        </p:nvSpPr>
        <p:spPr>
          <a:xfrm flipH="false" flipV="false" rot="0">
            <a:off x="3918579" y="8509480"/>
            <a:ext cx="4378799" cy="2205820"/>
          </a:xfrm>
          <a:custGeom>
            <a:avLst/>
            <a:gdLst/>
            <a:ahLst/>
            <a:cxnLst/>
            <a:rect r="r" b="b" t="t" l="l"/>
            <a:pathLst>
              <a:path h="2205820" w="4378799">
                <a:moveTo>
                  <a:pt x="0" y="0"/>
                </a:moveTo>
                <a:lnTo>
                  <a:pt x="4378799" y="0"/>
                </a:lnTo>
                <a:lnTo>
                  <a:pt x="4378799" y="2205820"/>
                </a:lnTo>
                <a:lnTo>
                  <a:pt x="0" y="2205820"/>
                </a:lnTo>
                <a:lnTo>
                  <a:pt x="0" y="0"/>
                </a:lnTo>
                <a:close/>
              </a:path>
            </a:pathLst>
          </a:custGeom>
          <a:blipFill>
            <a:blip r:embed="rId13"/>
            <a:stretch>
              <a:fillRect l="0" t="0" r="0" b="0"/>
            </a:stretch>
          </a:blipFill>
        </p:spPr>
      </p:sp>
      <p:sp>
        <p:nvSpPr>
          <p:cNvPr name="Freeform 14" id="14"/>
          <p:cNvSpPr/>
          <p:nvPr/>
        </p:nvSpPr>
        <p:spPr>
          <a:xfrm flipH="false" flipV="false" rot="0">
            <a:off x="8113468" y="8297254"/>
            <a:ext cx="3948319" cy="2985916"/>
          </a:xfrm>
          <a:custGeom>
            <a:avLst/>
            <a:gdLst/>
            <a:ahLst/>
            <a:cxnLst/>
            <a:rect r="r" b="b" t="t" l="l"/>
            <a:pathLst>
              <a:path h="2985916" w="3948319">
                <a:moveTo>
                  <a:pt x="0" y="0"/>
                </a:moveTo>
                <a:lnTo>
                  <a:pt x="3948319" y="0"/>
                </a:lnTo>
                <a:lnTo>
                  <a:pt x="3948319" y="2985917"/>
                </a:lnTo>
                <a:lnTo>
                  <a:pt x="0" y="2985917"/>
                </a:lnTo>
                <a:lnTo>
                  <a:pt x="0" y="0"/>
                </a:lnTo>
                <a:close/>
              </a:path>
            </a:pathLst>
          </a:custGeom>
          <a:blipFill>
            <a:blip r:embed="rId14"/>
            <a:stretch>
              <a:fillRect l="0" t="0" r="0" b="0"/>
            </a:stretch>
          </a:blipFill>
        </p:spPr>
      </p:sp>
      <p:sp>
        <p:nvSpPr>
          <p:cNvPr name="Freeform 15" id="15"/>
          <p:cNvSpPr/>
          <p:nvPr/>
        </p:nvSpPr>
        <p:spPr>
          <a:xfrm flipH="false" flipV="false" rot="0">
            <a:off x="11853682" y="8733496"/>
            <a:ext cx="3920515" cy="3107008"/>
          </a:xfrm>
          <a:custGeom>
            <a:avLst/>
            <a:gdLst/>
            <a:ahLst/>
            <a:cxnLst/>
            <a:rect r="r" b="b" t="t" l="l"/>
            <a:pathLst>
              <a:path h="3107008" w="3920515">
                <a:moveTo>
                  <a:pt x="0" y="0"/>
                </a:moveTo>
                <a:lnTo>
                  <a:pt x="3920515" y="0"/>
                </a:lnTo>
                <a:lnTo>
                  <a:pt x="3920515" y="3107008"/>
                </a:lnTo>
                <a:lnTo>
                  <a:pt x="0" y="3107008"/>
                </a:lnTo>
                <a:lnTo>
                  <a:pt x="0" y="0"/>
                </a:lnTo>
                <a:close/>
              </a:path>
            </a:pathLst>
          </a:custGeom>
          <a:blipFill>
            <a:blip r:embed="rId15"/>
            <a:stretch>
              <a:fillRect l="0" t="0" r="0" b="0"/>
            </a:stretch>
          </a:blipFill>
        </p:spPr>
      </p:sp>
      <p:sp>
        <p:nvSpPr>
          <p:cNvPr name="Freeform 16" id="16"/>
          <p:cNvSpPr/>
          <p:nvPr/>
        </p:nvSpPr>
        <p:spPr>
          <a:xfrm flipH="false" flipV="false" rot="-2047963">
            <a:off x="4697079" y="2730538"/>
            <a:ext cx="1523045" cy="1387356"/>
          </a:xfrm>
          <a:custGeom>
            <a:avLst/>
            <a:gdLst/>
            <a:ahLst/>
            <a:cxnLst/>
            <a:rect r="r" b="b" t="t" l="l"/>
            <a:pathLst>
              <a:path h="1387356" w="1523045">
                <a:moveTo>
                  <a:pt x="0" y="0"/>
                </a:moveTo>
                <a:lnTo>
                  <a:pt x="1523045" y="0"/>
                </a:lnTo>
                <a:lnTo>
                  <a:pt x="1523045" y="1387355"/>
                </a:lnTo>
                <a:lnTo>
                  <a:pt x="0" y="1387355"/>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7" id="17"/>
          <p:cNvSpPr/>
          <p:nvPr/>
        </p:nvSpPr>
        <p:spPr>
          <a:xfrm flipH="false" flipV="false" rot="8879954">
            <a:off x="12680356" y="6145877"/>
            <a:ext cx="1523045" cy="1387356"/>
          </a:xfrm>
          <a:custGeom>
            <a:avLst/>
            <a:gdLst/>
            <a:ahLst/>
            <a:cxnLst/>
            <a:rect r="r" b="b" t="t" l="l"/>
            <a:pathLst>
              <a:path h="1387356" w="1523045">
                <a:moveTo>
                  <a:pt x="0" y="0"/>
                </a:moveTo>
                <a:lnTo>
                  <a:pt x="1523045" y="0"/>
                </a:lnTo>
                <a:lnTo>
                  <a:pt x="1523045" y="1387356"/>
                </a:lnTo>
                <a:lnTo>
                  <a:pt x="0" y="1387356"/>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8" id="18"/>
          <p:cNvSpPr/>
          <p:nvPr/>
        </p:nvSpPr>
        <p:spPr>
          <a:xfrm flipH="false" flipV="false" rot="-3926957">
            <a:off x="7369813" y="-2353347"/>
            <a:ext cx="3475850" cy="4194087"/>
          </a:xfrm>
          <a:custGeom>
            <a:avLst/>
            <a:gdLst/>
            <a:ahLst/>
            <a:cxnLst/>
            <a:rect r="r" b="b" t="t" l="l"/>
            <a:pathLst>
              <a:path h="4194087" w="3475850">
                <a:moveTo>
                  <a:pt x="0" y="0"/>
                </a:moveTo>
                <a:lnTo>
                  <a:pt x="3475850" y="0"/>
                </a:lnTo>
                <a:lnTo>
                  <a:pt x="3475850" y="4194088"/>
                </a:lnTo>
                <a:lnTo>
                  <a:pt x="0" y="4194088"/>
                </a:lnTo>
                <a:lnTo>
                  <a:pt x="0" y="0"/>
                </a:lnTo>
                <a:close/>
              </a:path>
            </a:pathLst>
          </a:custGeom>
          <a:blipFill>
            <a:blip r:embed="rId18"/>
            <a:stretch>
              <a:fillRect l="0" t="0" r="0" b="0"/>
            </a:stretch>
          </a:blipFill>
        </p:spPr>
      </p:sp>
      <p:sp>
        <p:nvSpPr>
          <p:cNvPr name="TextBox 19" id="19"/>
          <p:cNvSpPr txBox="true"/>
          <p:nvPr/>
        </p:nvSpPr>
        <p:spPr>
          <a:xfrm rot="0">
            <a:off x="5550666" y="2813256"/>
            <a:ext cx="7186669" cy="5051012"/>
          </a:xfrm>
          <a:prstGeom prst="rect">
            <a:avLst/>
          </a:prstGeom>
        </p:spPr>
        <p:txBody>
          <a:bodyPr anchor="t" rtlCol="false" tIns="0" lIns="0" bIns="0" rIns="0">
            <a:spAutoFit/>
          </a:bodyPr>
          <a:lstStyle/>
          <a:p>
            <a:pPr algn="ctr">
              <a:lnSpc>
                <a:spcPts val="12925"/>
              </a:lnSpc>
            </a:pPr>
            <a:r>
              <a:rPr lang="en-US" sz="14204">
                <a:solidFill>
                  <a:srgbClr val="4B261F"/>
                </a:solidFill>
                <a:latin typeface="Shadows Into Light Two"/>
              </a:rPr>
              <a:t>Thank you very much!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0">
            <a:off x="10350001" y="2239679"/>
            <a:ext cx="6338490" cy="5807641"/>
          </a:xfrm>
          <a:custGeom>
            <a:avLst/>
            <a:gdLst/>
            <a:ahLst/>
            <a:cxnLst/>
            <a:rect r="r" b="b" t="t" l="l"/>
            <a:pathLst>
              <a:path h="5807641" w="6338490">
                <a:moveTo>
                  <a:pt x="0" y="0"/>
                </a:moveTo>
                <a:lnTo>
                  <a:pt x="6338489" y="0"/>
                </a:lnTo>
                <a:lnTo>
                  <a:pt x="6338489" y="5807642"/>
                </a:lnTo>
                <a:lnTo>
                  <a:pt x="0" y="5807642"/>
                </a:lnTo>
                <a:lnTo>
                  <a:pt x="0" y="0"/>
                </a:lnTo>
                <a:close/>
              </a:path>
            </a:pathLst>
          </a:custGeom>
          <a:blipFill>
            <a:blip r:embed="rId3"/>
            <a:stretch>
              <a:fillRect l="0" t="0" r="0" b="0"/>
            </a:stretch>
          </a:blipFill>
        </p:spPr>
      </p:sp>
      <p:sp>
        <p:nvSpPr>
          <p:cNvPr name="TextBox 4" id="4"/>
          <p:cNvSpPr txBox="true"/>
          <p:nvPr/>
        </p:nvSpPr>
        <p:spPr>
          <a:xfrm rot="0">
            <a:off x="1629499" y="3144918"/>
            <a:ext cx="7666755" cy="1113790"/>
          </a:xfrm>
          <a:prstGeom prst="rect">
            <a:avLst/>
          </a:prstGeom>
        </p:spPr>
        <p:txBody>
          <a:bodyPr anchor="t" rtlCol="false" tIns="0" lIns="0" bIns="0" rIns="0">
            <a:spAutoFit/>
          </a:bodyPr>
          <a:lstStyle/>
          <a:p>
            <a:pPr>
              <a:lnSpc>
                <a:spcPts val="8480"/>
              </a:lnSpc>
            </a:pPr>
            <a:r>
              <a:rPr lang="en-US" sz="8000">
                <a:solidFill>
                  <a:srgbClr val="4B261F"/>
                </a:solidFill>
                <a:latin typeface="Shadows Into Light Two"/>
              </a:rPr>
              <a:t>Team Details​</a:t>
            </a:r>
          </a:p>
        </p:txBody>
      </p:sp>
      <p:sp>
        <p:nvSpPr>
          <p:cNvPr name="TextBox 5" id="5"/>
          <p:cNvSpPr txBox="true"/>
          <p:nvPr/>
        </p:nvSpPr>
        <p:spPr>
          <a:xfrm rot="0">
            <a:off x="1504950" y="5392193"/>
            <a:ext cx="10696145" cy="3231487"/>
          </a:xfrm>
          <a:prstGeom prst="rect">
            <a:avLst/>
          </a:prstGeom>
        </p:spPr>
        <p:txBody>
          <a:bodyPr anchor="t" rtlCol="false" tIns="0" lIns="0" bIns="0" rIns="0">
            <a:spAutoFit/>
          </a:bodyPr>
          <a:lstStyle/>
          <a:p>
            <a:pPr>
              <a:lnSpc>
                <a:spcPts val="5173"/>
              </a:lnSpc>
            </a:pPr>
            <a:r>
              <a:rPr lang="en-US" sz="3695">
                <a:solidFill>
                  <a:srgbClr val="4B261F"/>
                </a:solidFill>
                <a:latin typeface="Sanchez"/>
              </a:rPr>
              <a:t>Team Name: BrainLeft</a:t>
            </a:r>
          </a:p>
          <a:p>
            <a:pPr>
              <a:lnSpc>
                <a:spcPts val="5173"/>
              </a:lnSpc>
            </a:pPr>
            <a:r>
              <a:rPr lang="en-US" sz="3695">
                <a:solidFill>
                  <a:srgbClr val="4B261F"/>
                </a:solidFill>
                <a:latin typeface="Sanchez"/>
              </a:rPr>
              <a:t>Team Leader: D.M.A.K.Dissanayake</a:t>
            </a:r>
          </a:p>
          <a:p>
            <a:pPr>
              <a:lnSpc>
                <a:spcPts val="5173"/>
              </a:lnSpc>
            </a:pPr>
            <a:r>
              <a:rPr lang="en-US" sz="3695">
                <a:solidFill>
                  <a:srgbClr val="4B261F"/>
                </a:solidFill>
                <a:latin typeface="Sanchez"/>
              </a:rPr>
              <a:t>Contact Email: ashidudissanayake1@gmail.com</a:t>
            </a:r>
          </a:p>
          <a:p>
            <a:pPr>
              <a:lnSpc>
                <a:spcPts val="5173"/>
              </a:lnSpc>
            </a:pPr>
            <a:r>
              <a:rPr lang="en-US" sz="3695">
                <a:solidFill>
                  <a:srgbClr val="4B261F"/>
                </a:solidFill>
                <a:latin typeface="Sanchez"/>
              </a:rPr>
              <a:t>Contact Phone: 071-9367715</a:t>
            </a:r>
          </a:p>
          <a:p>
            <a:pPr>
              <a:lnSpc>
                <a:spcPts val="5173"/>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4734430" y="4454939"/>
            <a:ext cx="8819140" cy="2436081"/>
          </a:xfrm>
          <a:prstGeom prst="rect">
            <a:avLst/>
          </a:prstGeom>
        </p:spPr>
        <p:txBody>
          <a:bodyPr anchor="t" rtlCol="false" tIns="0" lIns="0" bIns="0" rIns="0">
            <a:spAutoFit/>
          </a:bodyPr>
          <a:lstStyle/>
          <a:p>
            <a:pPr algn="ctr">
              <a:lnSpc>
                <a:spcPts val="5097"/>
              </a:lnSpc>
            </a:pPr>
            <a:r>
              <a:rPr lang="en-US" sz="3641">
                <a:solidFill>
                  <a:srgbClr val="616457"/>
                </a:solidFill>
                <a:latin typeface="Arial"/>
              </a:rPr>
              <a:t>Project Title: </a:t>
            </a:r>
          </a:p>
          <a:p>
            <a:pPr algn="ctr">
              <a:lnSpc>
                <a:spcPts val="8177"/>
              </a:lnSpc>
            </a:pPr>
            <a:r>
              <a:rPr lang="en-US" sz="5841">
                <a:solidFill>
                  <a:srgbClr val="4B261F"/>
                </a:solidFill>
                <a:latin typeface="Arial Bold"/>
              </a:rPr>
              <a:t>“Traveller” </a:t>
            </a:r>
          </a:p>
          <a:p>
            <a:pPr algn="ctr">
              <a:lnSpc>
                <a:spcPts val="5657"/>
              </a:lnSpc>
              <a:spcBef>
                <a:spcPct val="0"/>
              </a:spcBef>
            </a:pPr>
            <a:r>
              <a:rPr lang="en-US" sz="4041">
                <a:solidFill>
                  <a:srgbClr val="4B261F"/>
                </a:solidFill>
                <a:latin typeface="Arial"/>
              </a:rPr>
              <a:t>Your Ultimate Travel Companion ​</a:t>
            </a:r>
          </a:p>
        </p:txBody>
      </p:sp>
      <p:sp>
        <p:nvSpPr>
          <p:cNvPr name="TextBox 9" id="9"/>
          <p:cNvSpPr txBox="true"/>
          <p:nvPr/>
        </p:nvSpPr>
        <p:spPr>
          <a:xfrm rot="0">
            <a:off x="6030244" y="2875061"/>
            <a:ext cx="7666755" cy="1113790"/>
          </a:xfrm>
          <a:prstGeom prst="rect">
            <a:avLst/>
          </a:prstGeom>
        </p:spPr>
        <p:txBody>
          <a:bodyPr anchor="t" rtlCol="false" tIns="0" lIns="0" bIns="0" rIns="0">
            <a:spAutoFit/>
          </a:bodyPr>
          <a:lstStyle/>
          <a:p>
            <a:pPr>
              <a:lnSpc>
                <a:spcPts val="8480"/>
              </a:lnSpc>
            </a:pPr>
            <a:r>
              <a:rPr lang="en-US" sz="8000">
                <a:solidFill>
                  <a:srgbClr val="4B261F"/>
                </a:solidFill>
                <a:latin typeface="Shadows Into Light Two"/>
              </a:rPr>
              <a:t>Project Details​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3924859" y="4332098"/>
            <a:ext cx="12147256" cy="4233766"/>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Bold"/>
              </a:rPr>
              <a:t>Traveller</a:t>
            </a:r>
            <a:r>
              <a:rPr lang="en-US" sz="3941">
                <a:solidFill>
                  <a:srgbClr val="616457"/>
                </a:solidFill>
                <a:latin typeface="Arial"/>
              </a:rPr>
              <a:t> is an innovative travel guide website designed to transform the way individuals </a:t>
            </a:r>
            <a:r>
              <a:rPr lang="en-US" sz="3941">
                <a:solidFill>
                  <a:srgbClr val="616457"/>
                </a:solidFill>
                <a:latin typeface="Arial Bold"/>
              </a:rPr>
              <a:t>plan and experience</a:t>
            </a:r>
            <a:r>
              <a:rPr lang="en-US" sz="3941">
                <a:solidFill>
                  <a:srgbClr val="616457"/>
                </a:solidFill>
                <a:latin typeface="Arial"/>
              </a:rPr>
              <a:t> their trips. By seamlessly integrating advanced technologies and personalized services, Traveller aims to streamline the entire travel process, making it hassle-free and enjoyable for users.</a:t>
            </a:r>
          </a:p>
        </p:txBody>
      </p:sp>
      <p:sp>
        <p:nvSpPr>
          <p:cNvPr name="TextBox 9" id="9"/>
          <p:cNvSpPr txBox="true"/>
          <p:nvPr/>
        </p:nvSpPr>
        <p:spPr>
          <a:xfrm rot="0">
            <a:off x="4584085" y="3046025"/>
            <a:ext cx="9119831"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1. Project Overview</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3924859" y="4332098"/>
            <a:ext cx="12147256" cy="3538441"/>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a:rPr>
              <a:t>Traditional travel planning can be</a:t>
            </a:r>
            <a:r>
              <a:rPr lang="en-US" sz="3941">
                <a:solidFill>
                  <a:srgbClr val="616457"/>
                </a:solidFill>
                <a:latin typeface="Arial Bold"/>
              </a:rPr>
              <a:t> time-consuming</a:t>
            </a:r>
            <a:r>
              <a:rPr lang="en-US" sz="3941">
                <a:solidFill>
                  <a:srgbClr val="616457"/>
                </a:solidFill>
                <a:latin typeface="Arial"/>
              </a:rPr>
              <a:t>, </a:t>
            </a:r>
            <a:r>
              <a:rPr lang="en-US" sz="3941">
                <a:solidFill>
                  <a:srgbClr val="616457"/>
                </a:solidFill>
                <a:latin typeface="Arial Bold"/>
              </a:rPr>
              <a:t>overwhelming</a:t>
            </a:r>
            <a:r>
              <a:rPr lang="en-US" sz="3941">
                <a:solidFill>
                  <a:srgbClr val="616457"/>
                </a:solidFill>
                <a:latin typeface="Arial"/>
              </a:rPr>
              <a:t>, and often </a:t>
            </a:r>
            <a:r>
              <a:rPr lang="en-US" sz="3941">
                <a:solidFill>
                  <a:srgbClr val="616457"/>
                </a:solidFill>
                <a:latin typeface="Arial Bold"/>
              </a:rPr>
              <a:t>lacks personalization.</a:t>
            </a:r>
            <a:r>
              <a:rPr lang="en-US" sz="3941">
                <a:solidFill>
                  <a:srgbClr val="616457"/>
                </a:solidFill>
                <a:latin typeface="Arial"/>
              </a:rPr>
              <a:t> Tourists </a:t>
            </a:r>
            <a:r>
              <a:rPr lang="en-US" sz="3941">
                <a:solidFill>
                  <a:srgbClr val="616457"/>
                </a:solidFill>
                <a:latin typeface="Arial Bold"/>
              </a:rPr>
              <a:t>struggle</a:t>
            </a:r>
            <a:r>
              <a:rPr lang="en-US" sz="3941">
                <a:solidFill>
                  <a:srgbClr val="616457"/>
                </a:solidFill>
                <a:latin typeface="Arial"/>
              </a:rPr>
              <a:t> to find a one-stop platform that caters to all their travel needs, from itinerary planning to bookings and cultural insights.</a:t>
            </a:r>
          </a:p>
        </p:txBody>
      </p:sp>
      <p:sp>
        <p:nvSpPr>
          <p:cNvPr name="TextBox 9" id="9"/>
          <p:cNvSpPr txBox="true"/>
          <p:nvPr/>
        </p:nvSpPr>
        <p:spPr>
          <a:xfrm rot="0">
            <a:off x="4210437" y="2817684"/>
            <a:ext cx="9867127"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2. Problem Statement​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49222" y="4332098"/>
            <a:ext cx="13704123" cy="4929091"/>
          </a:xfrm>
          <a:prstGeom prst="rect">
            <a:avLst/>
          </a:prstGeom>
        </p:spPr>
        <p:txBody>
          <a:bodyPr anchor="t" rtlCol="false" tIns="0" lIns="0" bIns="0" rIns="0">
            <a:spAutoFit/>
          </a:bodyPr>
          <a:lstStyle/>
          <a:p>
            <a:pPr>
              <a:lnSpc>
                <a:spcPts val="5517"/>
              </a:lnSpc>
              <a:spcBef>
                <a:spcPct val="0"/>
              </a:spcBef>
            </a:pPr>
            <a:r>
              <a:rPr lang="en-US" sz="3941">
                <a:solidFill>
                  <a:srgbClr val="616457"/>
                </a:solidFill>
                <a:latin typeface="Arial Bold"/>
              </a:rPr>
              <a:t>Traveller</a:t>
            </a:r>
            <a:r>
              <a:rPr lang="en-US" sz="3941">
                <a:solidFill>
                  <a:srgbClr val="616457"/>
                </a:solidFill>
                <a:latin typeface="Arial"/>
              </a:rPr>
              <a:t> provides a comprehensive solution by creating an </a:t>
            </a:r>
            <a:r>
              <a:rPr lang="en-US" sz="3941">
                <a:solidFill>
                  <a:srgbClr val="616457"/>
                </a:solidFill>
                <a:latin typeface="Arial Bold"/>
              </a:rPr>
              <a:t>all-in-one </a:t>
            </a:r>
            <a:r>
              <a:rPr lang="en-US" sz="3941">
                <a:solidFill>
                  <a:srgbClr val="616457"/>
                </a:solidFill>
                <a:latin typeface="Arial"/>
              </a:rPr>
              <a:t>platform that </a:t>
            </a:r>
            <a:r>
              <a:rPr lang="en-US" sz="3941">
                <a:solidFill>
                  <a:srgbClr val="616457"/>
                </a:solidFill>
                <a:latin typeface="Arial Bold"/>
              </a:rPr>
              <a:t>simplifies</a:t>
            </a:r>
            <a:r>
              <a:rPr lang="en-US" sz="3941">
                <a:solidFill>
                  <a:srgbClr val="616457"/>
                </a:solidFill>
                <a:latin typeface="Arial"/>
              </a:rPr>
              <a:t> travel planning. Users register as travellers, providing their preferences and details. The website utilizes a machine learning module to analyze user data and generate personalized trip itineraries. From destination selection to accommodation, transportation, and recreational activities, our platform covers it all.</a:t>
            </a:r>
          </a:p>
        </p:txBody>
      </p:sp>
      <p:sp>
        <p:nvSpPr>
          <p:cNvPr name="TextBox 9" id="9"/>
          <p:cNvSpPr txBox="true"/>
          <p:nvPr/>
        </p:nvSpPr>
        <p:spPr>
          <a:xfrm rot="0">
            <a:off x="4210437" y="2817684"/>
            <a:ext cx="9867127"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3. Proposed Solution​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419588" y="1133475"/>
            <a:ext cx="7376139"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4. Key Features:</a:t>
            </a:r>
          </a:p>
        </p:txBody>
      </p:sp>
      <p:sp>
        <p:nvSpPr>
          <p:cNvPr name="TextBox 9" id="9"/>
          <p:cNvSpPr txBox="true"/>
          <p:nvPr/>
        </p:nvSpPr>
        <p:spPr>
          <a:xfrm rot="0">
            <a:off x="2332154" y="2661633"/>
            <a:ext cx="14927146" cy="6017436"/>
          </a:xfrm>
          <a:prstGeom prst="rect">
            <a:avLst/>
          </a:prstGeom>
        </p:spPr>
        <p:txBody>
          <a:bodyPr anchor="t" rtlCol="false" tIns="0" lIns="0" bIns="0" rIns="0">
            <a:spAutoFit/>
          </a:bodyPr>
          <a:lstStyle/>
          <a:p>
            <a:pPr>
              <a:lnSpc>
                <a:spcPts val="4330"/>
              </a:lnSpc>
            </a:pPr>
            <a:r>
              <a:rPr lang="en-US" sz="3093">
                <a:solidFill>
                  <a:srgbClr val="4B261F"/>
                </a:solidFill>
                <a:latin typeface="Arial"/>
              </a:rPr>
              <a:t>1. </a:t>
            </a:r>
            <a:r>
              <a:rPr lang="en-US" sz="3093">
                <a:solidFill>
                  <a:srgbClr val="4B261F"/>
                </a:solidFill>
                <a:latin typeface="Arial Bold"/>
              </a:rPr>
              <a:t>User Registration:</a:t>
            </a:r>
            <a:r>
              <a:rPr lang="en-US" sz="3093">
                <a:solidFill>
                  <a:srgbClr val="4B261F"/>
                </a:solidFill>
                <a:latin typeface="Arial"/>
              </a:rPr>
              <a:t> Travellers can create profiles, inputting their preferences,</a:t>
            </a:r>
            <a:r>
              <a:rPr lang="en-US" sz="3093">
                <a:solidFill>
                  <a:srgbClr val="4B261F"/>
                </a:solidFill>
                <a:latin typeface="Arial"/>
              </a:rPr>
              <a:t> budget, and travel dates. </a:t>
            </a:r>
          </a:p>
          <a:p>
            <a:pPr>
              <a:lnSpc>
                <a:spcPts val="4330"/>
              </a:lnSpc>
            </a:pPr>
            <a:r>
              <a:rPr lang="en-US" sz="3093">
                <a:solidFill>
                  <a:srgbClr val="4B261F"/>
                </a:solidFill>
                <a:latin typeface="Arial"/>
              </a:rPr>
              <a:t>2.</a:t>
            </a:r>
            <a:r>
              <a:rPr lang="en-US" sz="3093">
                <a:solidFill>
                  <a:srgbClr val="4B261F"/>
                </a:solidFill>
                <a:latin typeface="Arial Bold"/>
              </a:rPr>
              <a:t> Map Interface:</a:t>
            </a:r>
            <a:r>
              <a:rPr lang="en-US" sz="3093">
                <a:solidFill>
                  <a:srgbClr val="4B261F"/>
                </a:solidFill>
                <a:latin typeface="Arial"/>
              </a:rPr>
              <a:t> An interactive map allows travellers to choose their desired destinations and explore points of interest. </a:t>
            </a:r>
          </a:p>
          <a:p>
            <a:pPr>
              <a:lnSpc>
                <a:spcPts val="4330"/>
              </a:lnSpc>
            </a:pPr>
            <a:r>
              <a:rPr lang="en-US" sz="3093">
                <a:solidFill>
                  <a:srgbClr val="4B261F"/>
                </a:solidFill>
                <a:latin typeface="Arial"/>
              </a:rPr>
              <a:t>3. </a:t>
            </a:r>
            <a:r>
              <a:rPr lang="en-US" sz="3093">
                <a:solidFill>
                  <a:srgbClr val="4B261F"/>
                </a:solidFill>
                <a:latin typeface="Arial Bold"/>
              </a:rPr>
              <a:t>Personalized Trip Planning:</a:t>
            </a:r>
            <a:r>
              <a:rPr lang="en-US" sz="3093">
                <a:solidFill>
                  <a:srgbClr val="4B261F"/>
                </a:solidFill>
                <a:latin typeface="Arial"/>
              </a:rPr>
              <a:t> Utilizing machine learning, the system generates customized itineraries based on user preferences. </a:t>
            </a:r>
          </a:p>
          <a:p>
            <a:pPr>
              <a:lnSpc>
                <a:spcPts val="4330"/>
              </a:lnSpc>
            </a:pPr>
            <a:r>
              <a:rPr lang="en-US" sz="3093">
                <a:solidFill>
                  <a:srgbClr val="4B261F"/>
                </a:solidFill>
                <a:latin typeface="Arial"/>
              </a:rPr>
              <a:t>4. </a:t>
            </a:r>
            <a:r>
              <a:rPr lang="en-US" sz="3093">
                <a:solidFill>
                  <a:srgbClr val="4B261F"/>
                </a:solidFill>
                <a:latin typeface="Arial Bold"/>
              </a:rPr>
              <a:t>Ticket Booking:</a:t>
            </a:r>
            <a:r>
              <a:rPr lang="en-US" sz="3093">
                <a:solidFill>
                  <a:srgbClr val="4B261F"/>
                </a:solidFill>
                <a:latin typeface="Arial"/>
              </a:rPr>
              <a:t> Seamless integration with travel agencies for flight and event ticket purchases directly on our platform. </a:t>
            </a:r>
          </a:p>
          <a:p>
            <a:pPr>
              <a:lnSpc>
                <a:spcPts val="4330"/>
              </a:lnSpc>
            </a:pPr>
            <a:r>
              <a:rPr lang="en-US" sz="3093">
                <a:solidFill>
                  <a:srgbClr val="4B261F"/>
                </a:solidFill>
                <a:latin typeface="Arial"/>
              </a:rPr>
              <a:t>5. </a:t>
            </a:r>
            <a:r>
              <a:rPr lang="en-US" sz="3093">
                <a:solidFill>
                  <a:srgbClr val="4B261F"/>
                </a:solidFill>
                <a:latin typeface="Arial Bold"/>
              </a:rPr>
              <a:t>Accommodation Booking:</a:t>
            </a:r>
            <a:r>
              <a:rPr lang="en-US" sz="3093">
                <a:solidFill>
                  <a:srgbClr val="4B261F"/>
                </a:solidFill>
                <a:latin typeface="Arial"/>
              </a:rPr>
              <a:t> Travellers can book resorts, guest houses, and other accommodations through our site. </a:t>
            </a:r>
          </a:p>
          <a:p>
            <a:pPr>
              <a:lnSpc>
                <a:spcPts val="433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332154" y="2661633"/>
            <a:ext cx="14927146" cy="4931586"/>
          </a:xfrm>
          <a:prstGeom prst="rect">
            <a:avLst/>
          </a:prstGeom>
        </p:spPr>
        <p:txBody>
          <a:bodyPr anchor="t" rtlCol="false" tIns="0" lIns="0" bIns="0" rIns="0">
            <a:spAutoFit/>
          </a:bodyPr>
          <a:lstStyle/>
          <a:p>
            <a:pPr>
              <a:lnSpc>
                <a:spcPts val="4330"/>
              </a:lnSpc>
            </a:pPr>
            <a:r>
              <a:rPr lang="en-US" sz="3093">
                <a:solidFill>
                  <a:srgbClr val="4B261F"/>
                </a:solidFill>
                <a:latin typeface="Arial"/>
              </a:rPr>
              <a:t>6. </a:t>
            </a:r>
            <a:r>
              <a:rPr lang="en-US" sz="3093">
                <a:solidFill>
                  <a:srgbClr val="4B261F"/>
                </a:solidFill>
                <a:latin typeface="Arial Bold"/>
              </a:rPr>
              <a:t>Transportation Services:</a:t>
            </a:r>
            <a:r>
              <a:rPr lang="en-US" sz="3093">
                <a:solidFill>
                  <a:srgbClr val="4B261F"/>
                </a:solidFill>
                <a:latin typeface="Arial"/>
              </a:rPr>
              <a:t> Booking options for various modes of transportation, including rental cars and guided tours.</a:t>
            </a:r>
            <a:r>
              <a:rPr lang="en-US" sz="3093">
                <a:solidFill>
                  <a:srgbClr val="4B261F"/>
                </a:solidFill>
                <a:latin typeface="Arial"/>
              </a:rPr>
              <a:t> </a:t>
            </a:r>
          </a:p>
          <a:p>
            <a:pPr>
              <a:lnSpc>
                <a:spcPts val="4330"/>
              </a:lnSpc>
            </a:pPr>
            <a:r>
              <a:rPr lang="en-US" sz="3093">
                <a:solidFill>
                  <a:srgbClr val="4B261F"/>
                </a:solidFill>
                <a:latin typeface="Arial"/>
              </a:rPr>
              <a:t>7. </a:t>
            </a:r>
            <a:r>
              <a:rPr lang="en-US" sz="3093">
                <a:solidFill>
                  <a:srgbClr val="4B261F"/>
                </a:solidFill>
                <a:latin typeface="Arial Bold"/>
              </a:rPr>
              <a:t>Leisure Activities:</a:t>
            </a:r>
            <a:r>
              <a:rPr lang="en-US" sz="3093">
                <a:solidFill>
                  <a:srgbClr val="4B261F"/>
                </a:solidFill>
                <a:latin typeface="Arial"/>
              </a:rPr>
              <a:t> If travellers want to relax, we can arrange recreational activities based on their preferences. </a:t>
            </a:r>
          </a:p>
          <a:p>
            <a:pPr>
              <a:lnSpc>
                <a:spcPts val="4330"/>
              </a:lnSpc>
            </a:pPr>
            <a:r>
              <a:rPr lang="en-US" sz="3093">
                <a:solidFill>
                  <a:srgbClr val="4B261F"/>
                </a:solidFill>
                <a:latin typeface="Arial"/>
              </a:rPr>
              <a:t>8. </a:t>
            </a:r>
            <a:r>
              <a:rPr lang="en-US" sz="3093">
                <a:solidFill>
                  <a:srgbClr val="4B261F"/>
                </a:solidFill>
                <a:latin typeface="Arial Bold"/>
              </a:rPr>
              <a:t>Historical and Cultural Insights:</a:t>
            </a:r>
            <a:r>
              <a:rPr lang="en-US" sz="3093">
                <a:solidFill>
                  <a:srgbClr val="4B261F"/>
                </a:solidFill>
                <a:latin typeface="Arial"/>
              </a:rPr>
              <a:t> Engaging content on historical stories and information about the chosen destinations. </a:t>
            </a:r>
          </a:p>
          <a:p>
            <a:pPr>
              <a:lnSpc>
                <a:spcPts val="4330"/>
              </a:lnSpc>
            </a:pPr>
            <a:r>
              <a:rPr lang="en-US" sz="3093">
                <a:solidFill>
                  <a:srgbClr val="4B261F"/>
                </a:solidFill>
                <a:latin typeface="Arial"/>
              </a:rPr>
              <a:t>9. </a:t>
            </a:r>
            <a:r>
              <a:rPr lang="en-US" sz="3093">
                <a:solidFill>
                  <a:srgbClr val="4B261F"/>
                </a:solidFill>
                <a:latin typeface="Arial Bold"/>
              </a:rPr>
              <a:t>Reviews:</a:t>
            </a:r>
            <a:r>
              <a:rPr lang="en-US" sz="3093">
                <a:solidFill>
                  <a:srgbClr val="4B261F"/>
                </a:solidFill>
                <a:latin typeface="Arial"/>
              </a:rPr>
              <a:t> Travellers can read and leave reviews for destinations, services, and other user experiences.</a:t>
            </a:r>
          </a:p>
          <a:p>
            <a:pPr>
              <a:lnSpc>
                <a:spcPts val="4330"/>
              </a:lnSpc>
              <a:spcBef>
                <a:spcPct val="0"/>
              </a:spcBef>
            </a:pPr>
          </a:p>
        </p:txBody>
      </p:sp>
      <p:sp>
        <p:nvSpPr>
          <p:cNvPr name="TextBox 9" id="9"/>
          <p:cNvSpPr txBox="true"/>
          <p:nvPr/>
        </p:nvSpPr>
        <p:spPr>
          <a:xfrm rot="0">
            <a:off x="2419588" y="1133475"/>
            <a:ext cx="7376139"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4. Key Features: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Freeform 3" id="3"/>
          <p:cNvSpPr/>
          <p:nvPr/>
        </p:nvSpPr>
        <p:spPr>
          <a:xfrm flipH="false" flipV="false" rot="-10800000">
            <a:off x="14623035" y="-581858"/>
            <a:ext cx="5613106" cy="2827602"/>
          </a:xfrm>
          <a:custGeom>
            <a:avLst/>
            <a:gdLst/>
            <a:ahLst/>
            <a:cxnLst/>
            <a:rect r="r" b="b" t="t" l="l"/>
            <a:pathLst>
              <a:path h="2827602" w="5613106">
                <a:moveTo>
                  <a:pt x="0" y="0"/>
                </a:moveTo>
                <a:lnTo>
                  <a:pt x="5613106" y="0"/>
                </a:lnTo>
                <a:lnTo>
                  <a:pt x="5613106" y="2827602"/>
                </a:lnTo>
                <a:lnTo>
                  <a:pt x="0" y="2827602"/>
                </a:lnTo>
                <a:lnTo>
                  <a:pt x="0" y="0"/>
                </a:lnTo>
                <a:close/>
              </a:path>
            </a:pathLst>
          </a:custGeom>
          <a:blipFill>
            <a:blip r:embed="rId3"/>
            <a:stretch>
              <a:fillRect l="0" t="0" r="0" b="0"/>
            </a:stretch>
          </a:blipFill>
        </p:spPr>
      </p:sp>
      <p:sp>
        <p:nvSpPr>
          <p:cNvPr name="Freeform 4" id="4"/>
          <p:cNvSpPr/>
          <p:nvPr/>
        </p:nvSpPr>
        <p:spPr>
          <a:xfrm flipH="false" flipV="false" rot="0">
            <a:off x="-808024" y="7590195"/>
            <a:ext cx="4125143" cy="3336209"/>
          </a:xfrm>
          <a:custGeom>
            <a:avLst/>
            <a:gdLst/>
            <a:ahLst/>
            <a:cxnLst/>
            <a:rect r="r" b="b" t="t" l="l"/>
            <a:pathLst>
              <a:path h="3336209" w="4125143">
                <a:moveTo>
                  <a:pt x="0" y="0"/>
                </a:moveTo>
                <a:lnTo>
                  <a:pt x="4125143" y="0"/>
                </a:lnTo>
                <a:lnTo>
                  <a:pt x="4125143" y="3336210"/>
                </a:lnTo>
                <a:lnTo>
                  <a:pt x="0" y="3336210"/>
                </a:lnTo>
                <a:lnTo>
                  <a:pt x="0" y="0"/>
                </a:lnTo>
                <a:close/>
              </a:path>
            </a:pathLst>
          </a:custGeom>
          <a:blipFill>
            <a:blip r:embed="rId4"/>
            <a:stretch>
              <a:fillRect l="0" t="0" r="0" b="0"/>
            </a:stretch>
          </a:blipFill>
        </p:spPr>
      </p:sp>
      <p:sp>
        <p:nvSpPr>
          <p:cNvPr name="Freeform 5" id="5"/>
          <p:cNvSpPr/>
          <p:nvPr/>
        </p:nvSpPr>
        <p:spPr>
          <a:xfrm flipH="false" flipV="false" rot="0">
            <a:off x="15470126" y="5977658"/>
            <a:ext cx="4609302" cy="6561283"/>
          </a:xfrm>
          <a:custGeom>
            <a:avLst/>
            <a:gdLst/>
            <a:ahLst/>
            <a:cxnLst/>
            <a:rect r="r" b="b" t="t" l="l"/>
            <a:pathLst>
              <a:path h="6561283" w="4609302">
                <a:moveTo>
                  <a:pt x="0" y="0"/>
                </a:moveTo>
                <a:lnTo>
                  <a:pt x="4609302" y="0"/>
                </a:lnTo>
                <a:lnTo>
                  <a:pt x="4609302" y="6561284"/>
                </a:lnTo>
                <a:lnTo>
                  <a:pt x="0" y="6561284"/>
                </a:lnTo>
                <a:lnTo>
                  <a:pt x="0" y="0"/>
                </a:lnTo>
                <a:close/>
              </a:path>
            </a:pathLst>
          </a:custGeom>
          <a:blipFill>
            <a:blip r:embed="rId5"/>
            <a:stretch>
              <a:fillRect l="0" t="0" r="0" b="0"/>
            </a:stretch>
          </a:blipFill>
        </p:spPr>
      </p:sp>
      <p:sp>
        <p:nvSpPr>
          <p:cNvPr name="Freeform 6" id="6"/>
          <p:cNvSpPr/>
          <p:nvPr/>
        </p:nvSpPr>
        <p:spPr>
          <a:xfrm flipH="false" flipV="false" rot="0">
            <a:off x="-808024" y="-2126494"/>
            <a:ext cx="3952840" cy="5067744"/>
          </a:xfrm>
          <a:custGeom>
            <a:avLst/>
            <a:gdLst/>
            <a:ahLst/>
            <a:cxnLst/>
            <a:rect r="r" b="b" t="t" l="l"/>
            <a:pathLst>
              <a:path h="5067744" w="3952840">
                <a:moveTo>
                  <a:pt x="0" y="0"/>
                </a:moveTo>
                <a:lnTo>
                  <a:pt x="3952840" y="0"/>
                </a:lnTo>
                <a:lnTo>
                  <a:pt x="3952840" y="5067744"/>
                </a:lnTo>
                <a:lnTo>
                  <a:pt x="0" y="5067744"/>
                </a:lnTo>
                <a:lnTo>
                  <a:pt x="0" y="0"/>
                </a:lnTo>
                <a:close/>
              </a:path>
            </a:pathLst>
          </a:custGeom>
          <a:blipFill>
            <a:blip r:embed="rId6"/>
            <a:stretch>
              <a:fillRect l="0" t="0" r="0" b="0"/>
            </a:stretch>
          </a:blipFill>
        </p:spPr>
      </p:sp>
      <p:sp>
        <p:nvSpPr>
          <p:cNvPr name="Freeform 7" id="7"/>
          <p:cNvSpPr/>
          <p:nvPr/>
        </p:nvSpPr>
        <p:spPr>
          <a:xfrm flipH="false" flipV="false" rot="0">
            <a:off x="-1877201" y="4673761"/>
            <a:ext cx="3131749" cy="4781296"/>
          </a:xfrm>
          <a:custGeom>
            <a:avLst/>
            <a:gdLst/>
            <a:ahLst/>
            <a:cxnLst/>
            <a:rect r="r" b="b" t="t" l="l"/>
            <a:pathLst>
              <a:path h="4781296" w="3131749">
                <a:moveTo>
                  <a:pt x="0" y="0"/>
                </a:moveTo>
                <a:lnTo>
                  <a:pt x="3131749" y="0"/>
                </a:lnTo>
                <a:lnTo>
                  <a:pt x="3131749" y="4781296"/>
                </a:lnTo>
                <a:lnTo>
                  <a:pt x="0" y="4781296"/>
                </a:lnTo>
                <a:lnTo>
                  <a:pt x="0" y="0"/>
                </a:lnTo>
                <a:close/>
              </a:path>
            </a:pathLst>
          </a:custGeom>
          <a:blipFill>
            <a:blip r:embed="rId7"/>
            <a:stretch>
              <a:fillRect l="0" t="0" r="0" b="0"/>
            </a:stretch>
          </a:blipFill>
        </p:spPr>
      </p:sp>
      <p:sp>
        <p:nvSpPr>
          <p:cNvPr name="TextBox 8" id="8"/>
          <p:cNvSpPr txBox="true"/>
          <p:nvPr/>
        </p:nvSpPr>
        <p:spPr>
          <a:xfrm rot="0">
            <a:off x="2949222" y="4332098"/>
            <a:ext cx="13704123" cy="4233766"/>
          </a:xfrm>
          <a:prstGeom prst="rect">
            <a:avLst/>
          </a:prstGeom>
        </p:spPr>
        <p:txBody>
          <a:bodyPr anchor="t" rtlCol="false" tIns="0" lIns="0" bIns="0" rIns="0">
            <a:spAutoFit/>
          </a:bodyPr>
          <a:lstStyle/>
          <a:p>
            <a:pPr>
              <a:lnSpc>
                <a:spcPts val="5517"/>
              </a:lnSpc>
            </a:pPr>
            <a:r>
              <a:rPr lang="en-US" sz="3941">
                <a:solidFill>
                  <a:srgbClr val="616457"/>
                </a:solidFill>
                <a:latin typeface="Arial Bold"/>
              </a:rPr>
              <a:t> -Frontend: </a:t>
            </a:r>
            <a:r>
              <a:rPr lang="en-US" sz="3941">
                <a:solidFill>
                  <a:srgbClr val="616457"/>
                </a:solidFill>
                <a:latin typeface="Arial"/>
              </a:rPr>
              <a:t>ReactJS </a:t>
            </a:r>
          </a:p>
          <a:p>
            <a:pPr>
              <a:lnSpc>
                <a:spcPts val="5517"/>
              </a:lnSpc>
            </a:pPr>
            <a:r>
              <a:rPr lang="en-US" sz="3941">
                <a:solidFill>
                  <a:srgbClr val="616457"/>
                </a:solidFill>
                <a:latin typeface="Arial"/>
              </a:rPr>
              <a:t> -</a:t>
            </a:r>
            <a:r>
              <a:rPr lang="en-US" sz="3941">
                <a:solidFill>
                  <a:srgbClr val="616457"/>
                </a:solidFill>
                <a:latin typeface="Arial Bold"/>
              </a:rPr>
              <a:t>Backend:</a:t>
            </a:r>
            <a:r>
              <a:rPr lang="en-US" sz="3941">
                <a:solidFill>
                  <a:srgbClr val="616457"/>
                </a:solidFill>
                <a:latin typeface="Arial"/>
              </a:rPr>
              <a:t> Node.js </a:t>
            </a:r>
          </a:p>
          <a:p>
            <a:pPr>
              <a:lnSpc>
                <a:spcPts val="5517"/>
              </a:lnSpc>
            </a:pPr>
            <a:r>
              <a:rPr lang="en-US" sz="3941">
                <a:solidFill>
                  <a:srgbClr val="616457"/>
                </a:solidFill>
                <a:latin typeface="Arial"/>
              </a:rPr>
              <a:t> </a:t>
            </a:r>
            <a:r>
              <a:rPr lang="en-US" sz="3941">
                <a:solidFill>
                  <a:srgbClr val="616457"/>
                </a:solidFill>
                <a:latin typeface="Arial Bold"/>
              </a:rPr>
              <a:t>-</a:t>
            </a:r>
            <a:r>
              <a:rPr lang="en-US" sz="3941">
                <a:solidFill>
                  <a:srgbClr val="616457"/>
                </a:solidFill>
                <a:latin typeface="Arial Bold"/>
              </a:rPr>
              <a:t>Database: </a:t>
            </a:r>
            <a:r>
              <a:rPr lang="en-US" sz="3941">
                <a:solidFill>
                  <a:srgbClr val="616457"/>
                </a:solidFill>
                <a:latin typeface="Arial"/>
              </a:rPr>
              <a:t>MongoDB </a:t>
            </a:r>
          </a:p>
          <a:p>
            <a:pPr>
              <a:lnSpc>
                <a:spcPts val="5517"/>
              </a:lnSpc>
            </a:pPr>
            <a:r>
              <a:rPr lang="en-US" sz="3941">
                <a:solidFill>
                  <a:srgbClr val="616457"/>
                </a:solidFill>
                <a:latin typeface="Arial"/>
              </a:rPr>
              <a:t> -</a:t>
            </a:r>
            <a:r>
              <a:rPr lang="en-US" sz="3941">
                <a:solidFill>
                  <a:srgbClr val="616457"/>
                </a:solidFill>
                <a:latin typeface="Arial Bold"/>
              </a:rPr>
              <a:t>Machine Learning:</a:t>
            </a:r>
            <a:r>
              <a:rPr lang="en-US" sz="3941">
                <a:solidFill>
                  <a:srgbClr val="616457"/>
                </a:solidFill>
                <a:latin typeface="Arial"/>
              </a:rPr>
              <a:t> Python (Scikit-learn, TensorFlow) </a:t>
            </a:r>
          </a:p>
          <a:p>
            <a:pPr>
              <a:lnSpc>
                <a:spcPts val="5517"/>
              </a:lnSpc>
            </a:pPr>
            <a:r>
              <a:rPr lang="en-US" sz="3941">
                <a:solidFill>
                  <a:srgbClr val="616457"/>
                </a:solidFill>
                <a:latin typeface="Arial"/>
              </a:rPr>
              <a:t> </a:t>
            </a:r>
            <a:r>
              <a:rPr lang="en-US" sz="3941">
                <a:solidFill>
                  <a:srgbClr val="616457"/>
                </a:solidFill>
                <a:latin typeface="Arial"/>
              </a:rPr>
              <a:t>-</a:t>
            </a:r>
            <a:r>
              <a:rPr lang="en-US" sz="3941">
                <a:solidFill>
                  <a:srgbClr val="616457"/>
                </a:solidFill>
                <a:latin typeface="Arial Bold"/>
              </a:rPr>
              <a:t>Payment Gateway Integration:</a:t>
            </a:r>
            <a:r>
              <a:rPr lang="en-US" sz="3941">
                <a:solidFill>
                  <a:srgbClr val="616457"/>
                </a:solidFill>
                <a:latin typeface="Arial"/>
              </a:rPr>
              <a:t> Stripe </a:t>
            </a:r>
          </a:p>
          <a:p>
            <a:pPr>
              <a:lnSpc>
                <a:spcPts val="5517"/>
              </a:lnSpc>
              <a:spcBef>
                <a:spcPct val="0"/>
              </a:spcBef>
            </a:pPr>
            <a:r>
              <a:rPr lang="en-US" sz="3941">
                <a:solidFill>
                  <a:srgbClr val="616457"/>
                </a:solidFill>
                <a:latin typeface="Arial"/>
              </a:rPr>
              <a:t> </a:t>
            </a:r>
            <a:r>
              <a:rPr lang="en-US" sz="3941">
                <a:solidFill>
                  <a:srgbClr val="616457"/>
                </a:solidFill>
                <a:latin typeface="Arial"/>
              </a:rPr>
              <a:t>-</a:t>
            </a:r>
            <a:r>
              <a:rPr lang="en-US" sz="3941">
                <a:solidFill>
                  <a:srgbClr val="616457"/>
                </a:solidFill>
                <a:latin typeface="Arial Bold"/>
              </a:rPr>
              <a:t>Maps API:</a:t>
            </a:r>
            <a:r>
              <a:rPr lang="en-US" sz="3941">
                <a:solidFill>
                  <a:srgbClr val="616457"/>
                </a:solidFill>
                <a:latin typeface="Arial"/>
              </a:rPr>
              <a:t> Google Maps</a:t>
            </a:r>
          </a:p>
        </p:txBody>
      </p:sp>
      <p:sp>
        <p:nvSpPr>
          <p:cNvPr name="TextBox 9" id="9"/>
          <p:cNvSpPr txBox="true"/>
          <p:nvPr/>
        </p:nvSpPr>
        <p:spPr>
          <a:xfrm rot="0">
            <a:off x="2798877" y="2070388"/>
            <a:ext cx="9867127" cy="1113790"/>
          </a:xfrm>
          <a:prstGeom prst="rect">
            <a:avLst/>
          </a:prstGeom>
        </p:spPr>
        <p:txBody>
          <a:bodyPr anchor="t" rtlCol="false" tIns="0" lIns="0" bIns="0" rIns="0">
            <a:spAutoFit/>
          </a:bodyPr>
          <a:lstStyle/>
          <a:p>
            <a:pPr>
              <a:lnSpc>
                <a:spcPts val="8480"/>
              </a:lnSpc>
            </a:pPr>
            <a:r>
              <a:rPr lang="en-US" sz="8000">
                <a:solidFill>
                  <a:srgbClr val="4B261F"/>
                </a:solidFill>
                <a:latin typeface="Roboto"/>
              </a:rPr>
              <a:t>5. Technology Stack:</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DAF-ec3eOvQ</dc:identifier>
  <dcterms:modified xsi:type="dcterms:W3CDTF">2011-08-01T06:04:30Z</dcterms:modified>
  <cp:revision>1</cp:revision>
  <dc:title>Beige Scrapbook Tourism Presentation</dc:title>
</cp:coreProperties>
</file>

<file path=docProps/thumbnail.jpeg>
</file>